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 id="2147483728" r:id="rId3"/>
  </p:sldMasterIdLst>
  <p:notesMasterIdLst>
    <p:notesMasterId r:id="rId38"/>
  </p:notesMasterIdLst>
  <p:sldIdLst>
    <p:sldId id="3813" r:id="rId4"/>
    <p:sldId id="543" r:id="rId5"/>
    <p:sldId id="496" r:id="rId6"/>
    <p:sldId id="3769" r:id="rId7"/>
    <p:sldId id="3801" r:id="rId8"/>
    <p:sldId id="3771" r:id="rId9"/>
    <p:sldId id="3812" r:id="rId10"/>
    <p:sldId id="3718" r:id="rId11"/>
    <p:sldId id="3796" r:id="rId12"/>
    <p:sldId id="3802" r:id="rId13"/>
    <p:sldId id="3803" r:id="rId14"/>
    <p:sldId id="3804" r:id="rId15"/>
    <p:sldId id="3805" r:id="rId16"/>
    <p:sldId id="3806" r:id="rId17"/>
    <p:sldId id="3777" r:id="rId18"/>
    <p:sldId id="3784" r:id="rId19"/>
    <p:sldId id="3785" r:id="rId20"/>
    <p:sldId id="3786" r:id="rId21"/>
    <p:sldId id="3787" r:id="rId22"/>
    <p:sldId id="3788" r:id="rId23"/>
    <p:sldId id="3789" r:id="rId24"/>
    <p:sldId id="3779" r:id="rId25"/>
    <p:sldId id="3790" r:id="rId26"/>
    <p:sldId id="3791" r:id="rId27"/>
    <p:sldId id="3792" r:id="rId28"/>
    <p:sldId id="3793" r:id="rId29"/>
    <p:sldId id="3794" r:id="rId30"/>
    <p:sldId id="3772" r:id="rId31"/>
    <p:sldId id="3681" r:id="rId32"/>
    <p:sldId id="3783" r:id="rId33"/>
    <p:sldId id="3811" r:id="rId34"/>
    <p:sldId id="3807" r:id="rId35"/>
    <p:sldId id="3814" r:id="rId36"/>
    <p:sldId id="381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elissa irish" initials="mi" lastIdx="3" clrIdx="6">
    <p:extLst>
      <p:ext uri="{19B8F6BF-5375-455C-9EA6-DF929625EA0E}">
        <p15:presenceInfo xmlns:p15="http://schemas.microsoft.com/office/powerpoint/2012/main" userId="7190b779b0ec2d2e" providerId="Windows Live"/>
      </p:ext>
    </p:extLst>
  </p:cmAuthor>
  <p:cmAuthor id="1" name="Kaplan, Simon (FCCHA sa)" initials="KS(s" lastIdx="9" clrIdx="0"/>
  <p:cmAuthor id="8" name="May Congdon" initials="MC" lastIdx="1" clrIdx="7">
    <p:extLst>
      <p:ext uri="{19B8F6BF-5375-455C-9EA6-DF929625EA0E}">
        <p15:presenceInfo xmlns:p15="http://schemas.microsoft.com/office/powerpoint/2012/main" userId="db5851bdfaac7cc1" providerId="Windows Live"/>
      </p:ext>
    </p:extLst>
  </p:cmAuthor>
  <p:cmAuthor id="2" name="Piaggio, Valeria (FCCHA)" initials="PV(" lastIdx="52" clrIdx="1"/>
  <p:cmAuthor id="3" name="McConnell, Ryan (FCCHA cs)" initials="Mc" lastIdx="48" clrIdx="2"/>
  <p:cmAuthor id="4" name="Brisson, Michelle (FCCHA)" initials="B(" lastIdx="2" clrIdx="3"/>
  <p:cmAuthor id="5" name="Howanek, Jeff (FCCHA)" initials="H(" lastIdx="2" clrIdx="4"/>
  <p:cmAuthor id="6" name="Amira Barger" initials="AB" lastIdx="17"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5D22"/>
    <a:srgbClr val="4F4F4F"/>
    <a:srgbClr val="F4F4F4"/>
    <a:srgbClr val="4B4B4B"/>
    <a:srgbClr val="303030"/>
    <a:srgbClr val="626262"/>
    <a:srgbClr val="A3A3A3"/>
    <a:srgbClr val="161819"/>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5775" autoAdjust="0"/>
  </p:normalViewPr>
  <p:slideViewPr>
    <p:cSldViewPr snapToGrid="0">
      <p:cViewPr varScale="1">
        <p:scale>
          <a:sx n="115" d="100"/>
          <a:sy n="115" d="100"/>
        </p:scale>
        <p:origin x="224" y="26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69DB42-3A66-41DD-8D75-9F302488529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CC72B50-325C-45FB-ABAB-D7379BF1D4F5}">
      <dgm:prSet custT="1"/>
      <dgm:spPr/>
      <dgm:t>
        <a:bodyPr/>
        <a:lstStyle/>
        <a:p>
          <a:r>
            <a:rPr lang="en-US" sz="2400" dirty="0">
              <a:latin typeface="Arial" panose="020B0604020202020204" pitchFamily="34" charset="0"/>
              <a:cs typeface="Arial" panose="020B0604020202020204" pitchFamily="34" charset="0"/>
            </a:rPr>
            <a:t>Ability to cope with and plan amidst ambiguity</a:t>
          </a:r>
        </a:p>
      </dgm:t>
    </dgm:pt>
    <dgm:pt modelId="{98986EA6-E5FA-4528-A274-082066A50AA8}" type="parTrans" cxnId="{164E6851-4C1A-471A-8969-43E799699854}">
      <dgm:prSet/>
      <dgm:spPr/>
      <dgm:t>
        <a:bodyPr/>
        <a:lstStyle/>
        <a:p>
          <a:endParaRPr lang="en-US"/>
        </a:p>
      </dgm:t>
    </dgm:pt>
    <dgm:pt modelId="{36BB61D7-56F2-4460-B68C-7A282A624EA1}" type="sibTrans" cxnId="{164E6851-4C1A-471A-8969-43E799699854}">
      <dgm:prSet/>
      <dgm:spPr/>
      <dgm:t>
        <a:bodyPr/>
        <a:lstStyle/>
        <a:p>
          <a:endParaRPr lang="en-US"/>
        </a:p>
      </dgm:t>
    </dgm:pt>
    <dgm:pt modelId="{41202FC0-D28E-423B-8FF6-907A52B32EE4}">
      <dgm:prSet custT="1"/>
      <dgm:spPr/>
      <dgm:t>
        <a:bodyPr/>
        <a:lstStyle/>
        <a:p>
          <a:r>
            <a:rPr lang="en-US" sz="2400" dirty="0">
              <a:latin typeface="Arial" panose="020B0604020202020204" pitchFamily="34" charset="0"/>
              <a:cs typeface="Arial" panose="020B0604020202020204" pitchFamily="34" charset="0"/>
            </a:rPr>
            <a:t>Bring</a:t>
          </a:r>
          <a:r>
            <a:rPr lang="en-US" sz="3200" dirty="0">
              <a:latin typeface="Arial" panose="020B0604020202020204" pitchFamily="34" charset="0"/>
              <a:cs typeface="Arial" panose="020B0604020202020204" pitchFamily="34" charset="0"/>
            </a:rPr>
            <a:t> calm in the midst of uncertainty</a:t>
          </a:r>
        </a:p>
      </dgm:t>
    </dgm:pt>
    <dgm:pt modelId="{840865B6-0502-4661-814F-E4AEC222A551}" type="parTrans" cxnId="{133D69EB-D6D6-4114-B579-F0B49287EE1D}">
      <dgm:prSet/>
      <dgm:spPr/>
      <dgm:t>
        <a:bodyPr/>
        <a:lstStyle/>
        <a:p>
          <a:endParaRPr lang="en-US"/>
        </a:p>
      </dgm:t>
    </dgm:pt>
    <dgm:pt modelId="{65F400E0-476A-43E1-A048-D4EDF0ABD780}" type="sibTrans" cxnId="{133D69EB-D6D6-4114-B579-F0B49287EE1D}">
      <dgm:prSet/>
      <dgm:spPr/>
      <dgm:t>
        <a:bodyPr/>
        <a:lstStyle/>
        <a:p>
          <a:endParaRPr lang="en-US"/>
        </a:p>
      </dgm:t>
    </dgm:pt>
    <dgm:pt modelId="{B3535827-E74F-4AB7-8681-425D3E083E7E}">
      <dgm:prSet custT="1"/>
      <dgm:spPr/>
      <dgm:t>
        <a:bodyPr/>
        <a:lstStyle/>
        <a:p>
          <a:r>
            <a:rPr lang="en-US" sz="2400" dirty="0">
              <a:latin typeface="Arial" panose="020B0604020202020204" pitchFamily="34" charset="0"/>
              <a:cs typeface="Arial" panose="020B0604020202020204" pitchFamily="34" charset="0"/>
            </a:rPr>
            <a:t>Ability to move teams step-by-step when the end point is not yet known</a:t>
          </a:r>
        </a:p>
      </dgm:t>
    </dgm:pt>
    <dgm:pt modelId="{18378EE8-C5F6-4008-B5AD-5F57F95124DD}" type="parTrans" cxnId="{5F441CE6-D623-4F96-8D23-7B9B0E5FE4A5}">
      <dgm:prSet/>
      <dgm:spPr/>
      <dgm:t>
        <a:bodyPr/>
        <a:lstStyle/>
        <a:p>
          <a:endParaRPr lang="en-US"/>
        </a:p>
      </dgm:t>
    </dgm:pt>
    <dgm:pt modelId="{5E0CE43E-CBA1-4B4C-8BFA-2800C2BAD867}" type="sibTrans" cxnId="{5F441CE6-D623-4F96-8D23-7B9B0E5FE4A5}">
      <dgm:prSet/>
      <dgm:spPr/>
      <dgm:t>
        <a:bodyPr/>
        <a:lstStyle/>
        <a:p>
          <a:endParaRPr lang="en-US"/>
        </a:p>
      </dgm:t>
    </dgm:pt>
    <dgm:pt modelId="{8044D2FD-9516-41C5-92D9-54645F6259D4}" type="pres">
      <dgm:prSet presAssocID="{9069DB42-3A66-41DD-8D75-9F302488529A}" presName="diagram" presStyleCnt="0">
        <dgm:presLayoutVars>
          <dgm:dir/>
          <dgm:resizeHandles val="exact"/>
        </dgm:presLayoutVars>
      </dgm:prSet>
      <dgm:spPr/>
    </dgm:pt>
    <dgm:pt modelId="{916B1828-A927-4FFC-A237-AEFF8B133459}" type="pres">
      <dgm:prSet presAssocID="{3CC72B50-325C-45FB-ABAB-D7379BF1D4F5}" presName="node" presStyleLbl="node1" presStyleIdx="0" presStyleCnt="3" custScaleX="126510">
        <dgm:presLayoutVars>
          <dgm:bulletEnabled val="1"/>
        </dgm:presLayoutVars>
      </dgm:prSet>
      <dgm:spPr/>
    </dgm:pt>
    <dgm:pt modelId="{AFBC4E96-146B-49B2-953B-7953D956E22D}" type="pres">
      <dgm:prSet presAssocID="{36BB61D7-56F2-4460-B68C-7A282A624EA1}" presName="sibTrans" presStyleCnt="0"/>
      <dgm:spPr/>
    </dgm:pt>
    <dgm:pt modelId="{A9F6BECF-BBE1-4D2B-BCE5-034E439D82CB}" type="pres">
      <dgm:prSet presAssocID="{41202FC0-D28E-423B-8FF6-907A52B32EE4}" presName="node" presStyleLbl="node1" presStyleIdx="1" presStyleCnt="3" custScaleX="124061" custScaleY="107343">
        <dgm:presLayoutVars>
          <dgm:bulletEnabled val="1"/>
        </dgm:presLayoutVars>
      </dgm:prSet>
      <dgm:spPr/>
    </dgm:pt>
    <dgm:pt modelId="{BB7AD8EF-CB10-4092-8245-6AEBB70B0F2A}" type="pres">
      <dgm:prSet presAssocID="{65F400E0-476A-43E1-A048-D4EDF0ABD780}" presName="sibTrans" presStyleCnt="0"/>
      <dgm:spPr/>
    </dgm:pt>
    <dgm:pt modelId="{333938E2-0874-4188-818E-6C27F75BB8CE}" type="pres">
      <dgm:prSet presAssocID="{B3535827-E74F-4AB7-8681-425D3E083E7E}" presName="node" presStyleLbl="node1" presStyleIdx="2" presStyleCnt="3" custScaleX="118451" custScaleY="149625">
        <dgm:presLayoutVars>
          <dgm:bulletEnabled val="1"/>
        </dgm:presLayoutVars>
      </dgm:prSet>
      <dgm:spPr/>
    </dgm:pt>
  </dgm:ptLst>
  <dgm:cxnLst>
    <dgm:cxn modelId="{7D92A221-035A-4780-A2CC-0FD28C35537D}" type="presOf" srcId="{9069DB42-3A66-41DD-8D75-9F302488529A}" destId="{8044D2FD-9516-41C5-92D9-54645F6259D4}" srcOrd="0" destOrd="0" presId="urn:microsoft.com/office/officeart/2005/8/layout/default"/>
    <dgm:cxn modelId="{97B0654B-F993-4BE4-91DC-F36BBC9F246D}" type="presOf" srcId="{41202FC0-D28E-423B-8FF6-907A52B32EE4}" destId="{A9F6BECF-BBE1-4D2B-BCE5-034E439D82CB}" srcOrd="0" destOrd="0" presId="urn:microsoft.com/office/officeart/2005/8/layout/default"/>
    <dgm:cxn modelId="{164E6851-4C1A-471A-8969-43E799699854}" srcId="{9069DB42-3A66-41DD-8D75-9F302488529A}" destId="{3CC72B50-325C-45FB-ABAB-D7379BF1D4F5}" srcOrd="0" destOrd="0" parTransId="{98986EA6-E5FA-4528-A274-082066A50AA8}" sibTransId="{36BB61D7-56F2-4460-B68C-7A282A624EA1}"/>
    <dgm:cxn modelId="{1A3FFAB8-2689-48F5-9400-C302D1E875D2}" type="presOf" srcId="{B3535827-E74F-4AB7-8681-425D3E083E7E}" destId="{333938E2-0874-4188-818E-6C27F75BB8CE}" srcOrd="0" destOrd="0" presId="urn:microsoft.com/office/officeart/2005/8/layout/default"/>
    <dgm:cxn modelId="{5F441CE6-D623-4F96-8D23-7B9B0E5FE4A5}" srcId="{9069DB42-3A66-41DD-8D75-9F302488529A}" destId="{B3535827-E74F-4AB7-8681-425D3E083E7E}" srcOrd="2" destOrd="0" parTransId="{18378EE8-C5F6-4008-B5AD-5F57F95124DD}" sibTransId="{5E0CE43E-CBA1-4B4C-8BFA-2800C2BAD867}"/>
    <dgm:cxn modelId="{133D69EB-D6D6-4114-B579-F0B49287EE1D}" srcId="{9069DB42-3A66-41DD-8D75-9F302488529A}" destId="{41202FC0-D28E-423B-8FF6-907A52B32EE4}" srcOrd="1" destOrd="0" parTransId="{840865B6-0502-4661-814F-E4AEC222A551}" sibTransId="{65F400E0-476A-43E1-A048-D4EDF0ABD780}"/>
    <dgm:cxn modelId="{8C5D28EE-4262-480D-80E5-F1370DF0BAA2}" type="presOf" srcId="{3CC72B50-325C-45FB-ABAB-D7379BF1D4F5}" destId="{916B1828-A927-4FFC-A237-AEFF8B133459}" srcOrd="0" destOrd="0" presId="urn:microsoft.com/office/officeart/2005/8/layout/default"/>
    <dgm:cxn modelId="{E40B183B-56E1-4693-9483-5B0C638CA867}" type="presParOf" srcId="{8044D2FD-9516-41C5-92D9-54645F6259D4}" destId="{916B1828-A927-4FFC-A237-AEFF8B133459}" srcOrd="0" destOrd="0" presId="urn:microsoft.com/office/officeart/2005/8/layout/default"/>
    <dgm:cxn modelId="{5AAC0A79-A4D0-4E85-AE26-DEB3683C605D}" type="presParOf" srcId="{8044D2FD-9516-41C5-92D9-54645F6259D4}" destId="{AFBC4E96-146B-49B2-953B-7953D956E22D}" srcOrd="1" destOrd="0" presId="urn:microsoft.com/office/officeart/2005/8/layout/default"/>
    <dgm:cxn modelId="{00B41EDB-D56B-41D6-8571-08F1DF744DDF}" type="presParOf" srcId="{8044D2FD-9516-41C5-92D9-54645F6259D4}" destId="{A9F6BECF-BBE1-4D2B-BCE5-034E439D82CB}" srcOrd="2" destOrd="0" presId="urn:microsoft.com/office/officeart/2005/8/layout/default"/>
    <dgm:cxn modelId="{9F24957B-E81A-4DC8-9381-6C47B2EF21A8}" type="presParOf" srcId="{8044D2FD-9516-41C5-92D9-54645F6259D4}" destId="{BB7AD8EF-CB10-4092-8245-6AEBB70B0F2A}" srcOrd="3" destOrd="0" presId="urn:microsoft.com/office/officeart/2005/8/layout/default"/>
    <dgm:cxn modelId="{E65C2711-313F-4A44-A080-723116A506E7}" type="presParOf" srcId="{8044D2FD-9516-41C5-92D9-54645F6259D4}" destId="{333938E2-0874-4188-818E-6C27F75BB8CE}"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B1828-A927-4FFC-A237-AEFF8B133459}">
      <dsp:nvSpPr>
        <dsp:cNvPr id="0" name=""/>
        <dsp:cNvSpPr/>
      </dsp:nvSpPr>
      <dsp:spPr>
        <a:xfrm>
          <a:off x="1042069" y="658"/>
          <a:ext cx="2551324" cy="12100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Ability to cope with and plan amidst ambiguity</a:t>
          </a:r>
        </a:p>
      </dsp:txBody>
      <dsp:txXfrm>
        <a:off x="1042069" y="658"/>
        <a:ext cx="2551324" cy="1210018"/>
      </dsp:txXfrm>
    </dsp:sp>
    <dsp:sp modelId="{A9F6BECF-BBE1-4D2B-BCE5-034E439D82CB}">
      <dsp:nvSpPr>
        <dsp:cNvPr id="0" name=""/>
        <dsp:cNvSpPr/>
      </dsp:nvSpPr>
      <dsp:spPr>
        <a:xfrm>
          <a:off x="1066763" y="1412347"/>
          <a:ext cx="2501935" cy="1298870"/>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Bring</a:t>
          </a:r>
          <a:r>
            <a:rPr lang="en-US" sz="3200" kern="1200" dirty="0">
              <a:latin typeface="Arial" panose="020B0604020202020204" pitchFamily="34" charset="0"/>
              <a:cs typeface="Arial" panose="020B0604020202020204" pitchFamily="34" charset="0"/>
            </a:rPr>
            <a:t> calm in the midst of uncertainty</a:t>
          </a:r>
        </a:p>
      </dsp:txBody>
      <dsp:txXfrm>
        <a:off x="1066763" y="1412347"/>
        <a:ext cx="2501935" cy="1298870"/>
      </dsp:txXfrm>
    </dsp:sp>
    <dsp:sp modelId="{333938E2-0874-4188-818E-6C27F75BB8CE}">
      <dsp:nvSpPr>
        <dsp:cNvPr id="0" name=""/>
        <dsp:cNvSpPr/>
      </dsp:nvSpPr>
      <dsp:spPr>
        <a:xfrm>
          <a:off x="1123332" y="2912887"/>
          <a:ext cx="2388798" cy="181049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Ability to move teams step-by-step when the end point is not yet known</a:t>
          </a:r>
        </a:p>
      </dsp:txBody>
      <dsp:txXfrm>
        <a:off x="1123332" y="2912887"/>
        <a:ext cx="2388798" cy="181049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9BE11-6CCD-470F-AAD0-E4CFB2E42D63}" type="datetimeFigureOut">
              <a:rPr lang="en-US" smtClean="0"/>
              <a:t>6/6/22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CD140-15D4-41B1-8E53-A244FA67F327}" type="slidenum">
              <a:rPr lang="en-US" smtClean="0"/>
              <a:t>‹#›</a:t>
            </a:fld>
            <a:endParaRPr lang="en-US" dirty="0"/>
          </a:p>
        </p:txBody>
      </p:sp>
    </p:spTree>
    <p:extLst>
      <p:ext uri="{BB962C8B-B14F-4D97-AF65-F5344CB8AC3E}">
        <p14:creationId xmlns:p14="http://schemas.microsoft.com/office/powerpoint/2010/main" val="2846447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583366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10159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524281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33257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93566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361501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85808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099418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FFEA3D5-AF98-40AA-A6ED-CDBD276CE98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924380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FFEA3D5-AF98-40AA-A6ED-CDBD276CE98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555663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FFEA3D5-AF98-40AA-A6ED-CDBD276CE98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90738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988547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FFEA3D5-AF98-40AA-A6ED-CDBD276CE98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39363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FFEA3D5-AF98-40AA-A6ED-CDBD276CE98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528216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653988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82815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589999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2534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46AD5FC-2C23-4C8A-963F-D4813160FA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6D0F78DD-F4FE-4CBE-A1BD-E4AD4BFB2D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71463" indent="-271463" eaLnBrk="1" hangingPunct="1">
              <a:spcBef>
                <a:spcPct val="0"/>
              </a:spcBef>
            </a:pPr>
            <a:endParaRPr lang="en-US" altLang="en-US" b="1" dirty="0"/>
          </a:p>
        </p:txBody>
      </p:sp>
      <p:sp>
        <p:nvSpPr>
          <p:cNvPr id="9220" name="Slide Number Placeholder 3">
            <a:extLst>
              <a:ext uri="{FF2B5EF4-FFF2-40B4-BE49-F238E27FC236}">
                <a16:creationId xmlns:a16="http://schemas.microsoft.com/office/drawing/2014/main" id="{04103D22-89A2-4469-BA94-F58A9254F9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A5A0668-D14B-4F75-BB2A-79214C5BE96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08289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46AD5FC-2C23-4C8A-963F-D4813160FA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6D0F78DD-F4FE-4CBE-A1BD-E4AD4BFB2D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71463" indent="-271463" eaLnBrk="1" hangingPunct="1">
              <a:spcBef>
                <a:spcPct val="0"/>
              </a:spcBef>
            </a:pPr>
            <a:endParaRPr lang="en-US" altLang="en-US" b="1" dirty="0"/>
          </a:p>
        </p:txBody>
      </p:sp>
      <p:sp>
        <p:nvSpPr>
          <p:cNvPr id="9220" name="Slide Number Placeholder 3">
            <a:extLst>
              <a:ext uri="{FF2B5EF4-FFF2-40B4-BE49-F238E27FC236}">
                <a16:creationId xmlns:a16="http://schemas.microsoft.com/office/drawing/2014/main" id="{04103D22-89A2-4469-BA94-F58A9254F9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A5A0668-D14B-4F75-BB2A-79214C5BE96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394714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640372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848577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0932A-D8B8-4B0E-B860-B1BA53DAFA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080333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1120568-7414-4404-8282-FBBFA68E9FC1}" type="datetimeFigureOut">
              <a:rPr lang="en-US" altLang="en-US"/>
              <a:pPr>
                <a:defRPr/>
              </a:pPr>
              <a:t>6/6/22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4A54177-A8EB-4971-98F6-E9582A4B0204}" type="slidenum">
              <a:rPr lang="en-US" altLang="en-US"/>
              <a:pPr/>
              <a:t>‹#›</a:t>
            </a:fld>
            <a:endParaRPr lang="en-US" altLang="en-US" dirty="0"/>
          </a:p>
        </p:txBody>
      </p:sp>
      <p:sp>
        <p:nvSpPr>
          <p:cNvPr id="7" name="Slide Number Placeholder 1">
            <a:extLst>
              <a:ext uri="{FF2B5EF4-FFF2-40B4-BE49-F238E27FC236}">
                <a16:creationId xmlns:a16="http://schemas.microsoft.com/office/drawing/2014/main" id="{C4A82049-ED87-4443-AD36-0D9C14EFD974}"/>
              </a:ext>
            </a:extLst>
          </p:cNvPr>
          <p:cNvSpPr txBox="1">
            <a:spLocks/>
          </p:cNvSpPr>
          <p:nvPr userDrawn="1"/>
        </p:nvSpPr>
        <p:spPr>
          <a:xfrm>
            <a:off x="10696575" y="6516927"/>
            <a:ext cx="1371600" cy="304801"/>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D03446-0D5C-433F-B53F-A027E82A581A}" type="slidenum">
              <a:rPr kumimoji="0" lang="en-US" sz="1000" b="0" i="0" u="none" strike="noStrike" kern="1200" cap="none" spc="0" normalizeH="0" baseline="0" noProof="0" smtClean="0">
                <a:ln>
                  <a:solidFill>
                    <a:schemeClr val="bg1"/>
                  </a:solidFill>
                </a:ln>
                <a:solidFill>
                  <a:schemeClr val="bg1"/>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solidFill>
                  <a:schemeClr val="bg1"/>
                </a:solidFill>
              </a:ln>
              <a:solidFill>
                <a:schemeClr val="bg1"/>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3780787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DD95C86-8938-47F7-BD33-BAF0D42EADD9}" type="datetimeFigureOut">
              <a:rPr lang="en-US" altLang="en-US"/>
              <a:pPr>
                <a:defRPr/>
              </a:pPr>
              <a:t>6/6/22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312C920-6193-4BA2-B88F-5BFD6791E2EA}" type="slidenum">
              <a:rPr lang="en-US" altLang="en-US"/>
              <a:pPr/>
              <a:t>‹#›</a:t>
            </a:fld>
            <a:endParaRPr lang="en-US" altLang="en-US" dirty="0"/>
          </a:p>
        </p:txBody>
      </p:sp>
    </p:spTree>
    <p:extLst>
      <p:ext uri="{BB962C8B-B14F-4D97-AF65-F5344CB8AC3E}">
        <p14:creationId xmlns:p14="http://schemas.microsoft.com/office/powerpoint/2010/main" val="1149785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604F66-CDB3-4606-B66C-38C4F881CF36}" type="datetimeFigureOut">
              <a:rPr lang="en-US" altLang="en-US"/>
              <a:pPr>
                <a:defRPr/>
              </a:pPr>
              <a:t>6/6/22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9897A994-38EB-4A2F-B756-6BAD4AAD5711}" type="slidenum">
              <a:rPr lang="en-US" altLang="en-US"/>
              <a:pPr/>
              <a:t>‹#›</a:t>
            </a:fld>
            <a:endParaRPr lang="en-US" altLang="en-US" dirty="0"/>
          </a:p>
        </p:txBody>
      </p:sp>
    </p:spTree>
    <p:extLst>
      <p:ext uri="{BB962C8B-B14F-4D97-AF65-F5344CB8AC3E}">
        <p14:creationId xmlns:p14="http://schemas.microsoft.com/office/powerpoint/2010/main" val="790194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359F838-4223-4D71-B5E5-8BDE8A42F9C7}"/>
              </a:ext>
            </a:extLst>
          </p:cNvPr>
          <p:cNvSpPr>
            <a:spLocks noGrp="1"/>
          </p:cNvSpPr>
          <p:nvPr>
            <p:ph type="dt" sz="half" idx="10"/>
          </p:nvPr>
        </p:nvSpPr>
        <p:spPr/>
        <p:txBody>
          <a:bodyPr/>
          <a:lstStyle>
            <a:lvl1pPr>
              <a:defRPr/>
            </a:lvl1pPr>
          </a:lstStyle>
          <a:p>
            <a:pPr>
              <a:defRPr/>
            </a:pPr>
            <a:fld id="{A596054A-2BA1-4C04-A01C-E931770829A1}" type="datetimeFigureOut">
              <a:rPr lang="en-US" altLang="en-US"/>
              <a:pPr>
                <a:defRPr/>
              </a:pPr>
              <a:t>6/6/22</a:t>
            </a:fld>
            <a:endParaRPr lang="en-US" altLang="en-US" dirty="0"/>
          </a:p>
        </p:txBody>
      </p:sp>
      <p:sp>
        <p:nvSpPr>
          <p:cNvPr id="5" name="Footer Placeholder 4">
            <a:extLst>
              <a:ext uri="{FF2B5EF4-FFF2-40B4-BE49-F238E27FC236}">
                <a16:creationId xmlns:a16="http://schemas.microsoft.com/office/drawing/2014/main" id="{78CD8892-888A-4A7F-9AE2-A022F1093AE7}"/>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6308E7E-3D1C-4E6E-B45F-F9990F4843B0}"/>
              </a:ext>
            </a:extLst>
          </p:cNvPr>
          <p:cNvSpPr>
            <a:spLocks noGrp="1"/>
          </p:cNvSpPr>
          <p:nvPr>
            <p:ph type="sldNum" sz="quarter" idx="12"/>
          </p:nvPr>
        </p:nvSpPr>
        <p:spPr/>
        <p:txBody>
          <a:bodyPr/>
          <a:lstStyle>
            <a:lvl1pPr>
              <a:defRPr/>
            </a:lvl1pPr>
          </a:lstStyle>
          <a:p>
            <a:pPr>
              <a:defRPr/>
            </a:pPr>
            <a:fld id="{A88EB838-3465-40C0-A3AA-17949A9F74BC}" type="slidenum">
              <a:rPr lang="en-US" altLang="en-US"/>
              <a:pPr>
                <a:defRPr/>
              </a:pPr>
              <a:t>‹#›</a:t>
            </a:fld>
            <a:endParaRPr lang="en-US" altLang="en-US" dirty="0"/>
          </a:p>
        </p:txBody>
      </p:sp>
      <p:sp>
        <p:nvSpPr>
          <p:cNvPr id="7" name="Slide Number Placeholder 1">
            <a:extLst>
              <a:ext uri="{FF2B5EF4-FFF2-40B4-BE49-F238E27FC236}">
                <a16:creationId xmlns:a16="http://schemas.microsoft.com/office/drawing/2014/main" id="{34FEFEEE-4F31-0C4F-867E-E3796A3CE460}"/>
              </a:ext>
            </a:extLst>
          </p:cNvPr>
          <p:cNvSpPr txBox="1">
            <a:spLocks/>
          </p:cNvSpPr>
          <p:nvPr userDrawn="1"/>
        </p:nvSpPr>
        <p:spPr>
          <a:xfrm>
            <a:off x="10696575" y="6516927"/>
            <a:ext cx="1371600" cy="304801"/>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D03446-0D5C-433F-B53F-A027E82A581A}" type="slidenum">
              <a:rPr kumimoji="0" lang="en-US" sz="1000" b="0" i="0" u="none" strike="noStrike" kern="1200" cap="none" spc="0" normalizeH="0" baseline="0" noProof="0" smtClean="0">
                <a:ln>
                  <a:solidFill>
                    <a:schemeClr val="bg1"/>
                  </a:solidFill>
                </a:ln>
                <a:solidFill>
                  <a:schemeClr val="bg1"/>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solidFill>
                  <a:schemeClr val="bg1"/>
                </a:solidFill>
              </a:ln>
              <a:solidFill>
                <a:schemeClr val="bg1"/>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1383752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703C5-4CAB-4B25-AC33-B42ED353C8AF}"/>
              </a:ext>
            </a:extLst>
          </p:cNvPr>
          <p:cNvSpPr>
            <a:spLocks noGrp="1"/>
          </p:cNvSpPr>
          <p:nvPr>
            <p:ph type="dt" sz="half" idx="10"/>
          </p:nvPr>
        </p:nvSpPr>
        <p:spPr/>
        <p:txBody>
          <a:bodyPr/>
          <a:lstStyle>
            <a:lvl1pPr>
              <a:defRPr/>
            </a:lvl1pPr>
          </a:lstStyle>
          <a:p>
            <a:pPr>
              <a:defRPr/>
            </a:pPr>
            <a:fld id="{F0250BCA-CEC6-44EA-B4FE-97208F0875FC}" type="datetimeFigureOut">
              <a:rPr lang="en-US" altLang="en-US"/>
              <a:pPr>
                <a:defRPr/>
              </a:pPr>
              <a:t>6/6/22</a:t>
            </a:fld>
            <a:endParaRPr lang="en-US" altLang="en-US" dirty="0"/>
          </a:p>
        </p:txBody>
      </p:sp>
      <p:sp>
        <p:nvSpPr>
          <p:cNvPr id="5" name="Footer Placeholder 4">
            <a:extLst>
              <a:ext uri="{FF2B5EF4-FFF2-40B4-BE49-F238E27FC236}">
                <a16:creationId xmlns:a16="http://schemas.microsoft.com/office/drawing/2014/main" id="{658AF38F-9D12-453F-AFA5-80EB26261D6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A269D8FD-FA65-47FA-839F-498475052EDF}"/>
              </a:ext>
            </a:extLst>
          </p:cNvPr>
          <p:cNvSpPr>
            <a:spLocks noGrp="1"/>
          </p:cNvSpPr>
          <p:nvPr>
            <p:ph type="sldNum" sz="quarter" idx="12"/>
          </p:nvPr>
        </p:nvSpPr>
        <p:spPr/>
        <p:txBody>
          <a:bodyPr/>
          <a:lstStyle>
            <a:lvl1pPr>
              <a:defRPr/>
            </a:lvl1pPr>
          </a:lstStyle>
          <a:p>
            <a:pPr>
              <a:defRPr/>
            </a:pPr>
            <a:fld id="{414EABB9-2441-4085-B77E-6F4DD1EB0305}" type="slidenum">
              <a:rPr lang="en-US" altLang="en-US"/>
              <a:pPr>
                <a:defRPr/>
              </a:pPr>
              <a:t>‹#›</a:t>
            </a:fld>
            <a:endParaRPr lang="en-US" altLang="en-US" dirty="0"/>
          </a:p>
        </p:txBody>
      </p:sp>
    </p:spTree>
    <p:extLst>
      <p:ext uri="{BB962C8B-B14F-4D97-AF65-F5344CB8AC3E}">
        <p14:creationId xmlns:p14="http://schemas.microsoft.com/office/powerpoint/2010/main" val="3936150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4EFB93-4DA0-4ED0-876F-382181B7D002}"/>
              </a:ext>
            </a:extLst>
          </p:cNvPr>
          <p:cNvSpPr>
            <a:spLocks noGrp="1"/>
          </p:cNvSpPr>
          <p:nvPr>
            <p:ph type="dt" sz="half" idx="10"/>
          </p:nvPr>
        </p:nvSpPr>
        <p:spPr/>
        <p:txBody>
          <a:bodyPr/>
          <a:lstStyle>
            <a:lvl1pPr>
              <a:defRPr/>
            </a:lvl1pPr>
          </a:lstStyle>
          <a:p>
            <a:pPr>
              <a:defRPr/>
            </a:pPr>
            <a:fld id="{4F596063-038F-4336-AA1B-D7BE0C4479A4}" type="datetimeFigureOut">
              <a:rPr lang="en-US" altLang="en-US"/>
              <a:pPr>
                <a:defRPr/>
              </a:pPr>
              <a:t>6/6/22</a:t>
            </a:fld>
            <a:endParaRPr lang="en-US" altLang="en-US" dirty="0"/>
          </a:p>
        </p:txBody>
      </p:sp>
      <p:sp>
        <p:nvSpPr>
          <p:cNvPr id="5" name="Footer Placeholder 4">
            <a:extLst>
              <a:ext uri="{FF2B5EF4-FFF2-40B4-BE49-F238E27FC236}">
                <a16:creationId xmlns:a16="http://schemas.microsoft.com/office/drawing/2014/main" id="{D63F0935-F237-46E2-A1B1-FB3A4A5BE651}"/>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B00150BB-B122-414C-AF89-F13F09DE8C92}"/>
              </a:ext>
            </a:extLst>
          </p:cNvPr>
          <p:cNvSpPr>
            <a:spLocks noGrp="1"/>
          </p:cNvSpPr>
          <p:nvPr>
            <p:ph type="sldNum" sz="quarter" idx="12"/>
          </p:nvPr>
        </p:nvSpPr>
        <p:spPr/>
        <p:txBody>
          <a:bodyPr/>
          <a:lstStyle>
            <a:lvl1pPr>
              <a:defRPr/>
            </a:lvl1pPr>
          </a:lstStyle>
          <a:p>
            <a:pPr>
              <a:defRPr/>
            </a:pPr>
            <a:fld id="{F6F02B7F-A0B1-45EF-93F5-A193DD8B4CEB}" type="slidenum">
              <a:rPr lang="en-US" altLang="en-US"/>
              <a:pPr>
                <a:defRPr/>
              </a:pPr>
              <a:t>‹#›</a:t>
            </a:fld>
            <a:endParaRPr lang="en-US" altLang="en-US" dirty="0"/>
          </a:p>
        </p:txBody>
      </p:sp>
    </p:spTree>
    <p:extLst>
      <p:ext uri="{BB962C8B-B14F-4D97-AF65-F5344CB8AC3E}">
        <p14:creationId xmlns:p14="http://schemas.microsoft.com/office/powerpoint/2010/main" val="1681295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49133F5-BB60-4346-B4ED-CDED1403035E}"/>
              </a:ext>
            </a:extLst>
          </p:cNvPr>
          <p:cNvSpPr>
            <a:spLocks noGrp="1"/>
          </p:cNvSpPr>
          <p:nvPr>
            <p:ph type="dt" sz="half" idx="10"/>
          </p:nvPr>
        </p:nvSpPr>
        <p:spPr/>
        <p:txBody>
          <a:bodyPr/>
          <a:lstStyle>
            <a:lvl1pPr>
              <a:defRPr/>
            </a:lvl1pPr>
          </a:lstStyle>
          <a:p>
            <a:pPr>
              <a:defRPr/>
            </a:pPr>
            <a:fld id="{CDEEC24E-8746-4F48-B0BA-39F4FA012226}" type="datetimeFigureOut">
              <a:rPr lang="en-US" altLang="en-US"/>
              <a:pPr>
                <a:defRPr/>
              </a:pPr>
              <a:t>6/6/22</a:t>
            </a:fld>
            <a:endParaRPr lang="en-US" altLang="en-US" dirty="0"/>
          </a:p>
        </p:txBody>
      </p:sp>
      <p:sp>
        <p:nvSpPr>
          <p:cNvPr id="6" name="Footer Placeholder 4">
            <a:extLst>
              <a:ext uri="{FF2B5EF4-FFF2-40B4-BE49-F238E27FC236}">
                <a16:creationId xmlns:a16="http://schemas.microsoft.com/office/drawing/2014/main" id="{1E029F37-7BC6-44BE-8409-F9935872DB10}"/>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7B9459F1-39C3-412B-AF0D-CD1E4E0D1E24}"/>
              </a:ext>
            </a:extLst>
          </p:cNvPr>
          <p:cNvSpPr>
            <a:spLocks noGrp="1"/>
          </p:cNvSpPr>
          <p:nvPr>
            <p:ph type="sldNum" sz="quarter" idx="12"/>
          </p:nvPr>
        </p:nvSpPr>
        <p:spPr/>
        <p:txBody>
          <a:bodyPr/>
          <a:lstStyle>
            <a:lvl1pPr>
              <a:defRPr/>
            </a:lvl1pPr>
          </a:lstStyle>
          <a:p>
            <a:pPr>
              <a:defRPr/>
            </a:pPr>
            <a:fld id="{EB2BDEB9-9EC7-442B-8C9A-C01707D7B10F}" type="slidenum">
              <a:rPr lang="en-US" altLang="en-US"/>
              <a:pPr>
                <a:defRPr/>
              </a:pPr>
              <a:t>‹#›</a:t>
            </a:fld>
            <a:endParaRPr lang="en-US" altLang="en-US" dirty="0"/>
          </a:p>
        </p:txBody>
      </p:sp>
    </p:spTree>
    <p:extLst>
      <p:ext uri="{BB962C8B-B14F-4D97-AF65-F5344CB8AC3E}">
        <p14:creationId xmlns:p14="http://schemas.microsoft.com/office/powerpoint/2010/main" val="2300987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DA9C758-B46E-40EC-907C-D4993741EC73}"/>
              </a:ext>
            </a:extLst>
          </p:cNvPr>
          <p:cNvSpPr>
            <a:spLocks noGrp="1"/>
          </p:cNvSpPr>
          <p:nvPr>
            <p:ph type="dt" sz="half" idx="10"/>
          </p:nvPr>
        </p:nvSpPr>
        <p:spPr/>
        <p:txBody>
          <a:bodyPr/>
          <a:lstStyle>
            <a:lvl1pPr>
              <a:defRPr/>
            </a:lvl1pPr>
          </a:lstStyle>
          <a:p>
            <a:pPr>
              <a:defRPr/>
            </a:pPr>
            <a:fld id="{ABB49F06-2D3C-42EA-80DC-A1108860D86F}" type="datetimeFigureOut">
              <a:rPr lang="en-US" altLang="en-US"/>
              <a:pPr>
                <a:defRPr/>
              </a:pPr>
              <a:t>6/6/22</a:t>
            </a:fld>
            <a:endParaRPr lang="en-US" altLang="en-US" dirty="0"/>
          </a:p>
        </p:txBody>
      </p:sp>
      <p:sp>
        <p:nvSpPr>
          <p:cNvPr id="8" name="Footer Placeholder 4">
            <a:extLst>
              <a:ext uri="{FF2B5EF4-FFF2-40B4-BE49-F238E27FC236}">
                <a16:creationId xmlns:a16="http://schemas.microsoft.com/office/drawing/2014/main" id="{B6001BE5-98C2-4B3C-BE0A-C877F4AA7939}"/>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4ABCB752-0E2C-44EC-BFF5-8F9BFD2AFE3D}"/>
              </a:ext>
            </a:extLst>
          </p:cNvPr>
          <p:cNvSpPr>
            <a:spLocks noGrp="1"/>
          </p:cNvSpPr>
          <p:nvPr>
            <p:ph type="sldNum" sz="quarter" idx="12"/>
          </p:nvPr>
        </p:nvSpPr>
        <p:spPr/>
        <p:txBody>
          <a:bodyPr/>
          <a:lstStyle>
            <a:lvl1pPr>
              <a:defRPr/>
            </a:lvl1pPr>
          </a:lstStyle>
          <a:p>
            <a:pPr>
              <a:defRPr/>
            </a:pPr>
            <a:fld id="{5F2BED5D-D8D8-4C47-AE52-26FAC02C04C5}" type="slidenum">
              <a:rPr lang="en-US" altLang="en-US"/>
              <a:pPr>
                <a:defRPr/>
              </a:pPr>
              <a:t>‹#›</a:t>
            </a:fld>
            <a:endParaRPr lang="en-US" altLang="en-US" dirty="0"/>
          </a:p>
        </p:txBody>
      </p:sp>
    </p:spTree>
    <p:extLst>
      <p:ext uri="{BB962C8B-B14F-4D97-AF65-F5344CB8AC3E}">
        <p14:creationId xmlns:p14="http://schemas.microsoft.com/office/powerpoint/2010/main" val="223446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8E5756D-DF38-4402-A874-2506610DCED9}"/>
              </a:ext>
            </a:extLst>
          </p:cNvPr>
          <p:cNvSpPr>
            <a:spLocks noGrp="1"/>
          </p:cNvSpPr>
          <p:nvPr>
            <p:ph type="dt" sz="half" idx="10"/>
          </p:nvPr>
        </p:nvSpPr>
        <p:spPr/>
        <p:txBody>
          <a:bodyPr/>
          <a:lstStyle>
            <a:lvl1pPr>
              <a:defRPr/>
            </a:lvl1pPr>
          </a:lstStyle>
          <a:p>
            <a:pPr>
              <a:defRPr/>
            </a:pPr>
            <a:fld id="{AC811CD3-1040-430A-B840-4A03AA994B99}" type="datetimeFigureOut">
              <a:rPr lang="en-US" altLang="en-US"/>
              <a:pPr>
                <a:defRPr/>
              </a:pPr>
              <a:t>6/6/22</a:t>
            </a:fld>
            <a:endParaRPr lang="en-US" altLang="en-US" dirty="0"/>
          </a:p>
        </p:txBody>
      </p:sp>
      <p:sp>
        <p:nvSpPr>
          <p:cNvPr id="4" name="Footer Placeholder 4">
            <a:extLst>
              <a:ext uri="{FF2B5EF4-FFF2-40B4-BE49-F238E27FC236}">
                <a16:creationId xmlns:a16="http://schemas.microsoft.com/office/drawing/2014/main" id="{CDAB7ABE-21F2-4038-A016-D9AEEBE57ABF}"/>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5789CA8C-CD3C-4811-9AD3-6C3A27557411}"/>
              </a:ext>
            </a:extLst>
          </p:cNvPr>
          <p:cNvSpPr>
            <a:spLocks noGrp="1"/>
          </p:cNvSpPr>
          <p:nvPr>
            <p:ph type="sldNum" sz="quarter" idx="12"/>
          </p:nvPr>
        </p:nvSpPr>
        <p:spPr/>
        <p:txBody>
          <a:bodyPr/>
          <a:lstStyle>
            <a:lvl1pPr>
              <a:defRPr/>
            </a:lvl1pPr>
          </a:lstStyle>
          <a:p>
            <a:pPr>
              <a:defRPr/>
            </a:pPr>
            <a:fld id="{D9FDD586-7ADE-40B7-9D80-B8AD55B6ADD6}" type="slidenum">
              <a:rPr lang="en-US" altLang="en-US"/>
              <a:pPr>
                <a:defRPr/>
              </a:pPr>
              <a:t>‹#›</a:t>
            </a:fld>
            <a:endParaRPr lang="en-US" altLang="en-US" dirty="0"/>
          </a:p>
        </p:txBody>
      </p:sp>
    </p:spTree>
    <p:extLst>
      <p:ext uri="{BB962C8B-B14F-4D97-AF65-F5344CB8AC3E}">
        <p14:creationId xmlns:p14="http://schemas.microsoft.com/office/powerpoint/2010/main" val="4097434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CD2610-781B-4669-8B12-9928B9045868}"/>
              </a:ext>
            </a:extLst>
          </p:cNvPr>
          <p:cNvSpPr>
            <a:spLocks noGrp="1"/>
          </p:cNvSpPr>
          <p:nvPr>
            <p:ph type="dt" sz="half" idx="10"/>
          </p:nvPr>
        </p:nvSpPr>
        <p:spPr/>
        <p:txBody>
          <a:bodyPr/>
          <a:lstStyle>
            <a:lvl1pPr>
              <a:defRPr/>
            </a:lvl1pPr>
          </a:lstStyle>
          <a:p>
            <a:pPr>
              <a:defRPr/>
            </a:pPr>
            <a:fld id="{543AE1CF-DD23-4FC3-94BA-1EE71954E4B4}" type="datetimeFigureOut">
              <a:rPr lang="en-US" altLang="en-US"/>
              <a:pPr>
                <a:defRPr/>
              </a:pPr>
              <a:t>6/6/22</a:t>
            </a:fld>
            <a:endParaRPr lang="en-US" altLang="en-US" dirty="0"/>
          </a:p>
        </p:txBody>
      </p:sp>
      <p:sp>
        <p:nvSpPr>
          <p:cNvPr id="3" name="Footer Placeholder 4">
            <a:extLst>
              <a:ext uri="{FF2B5EF4-FFF2-40B4-BE49-F238E27FC236}">
                <a16:creationId xmlns:a16="http://schemas.microsoft.com/office/drawing/2014/main" id="{A19A1509-08B0-43DE-969B-46B9AAF2F706}"/>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9733D3E0-2F65-4780-B9FE-595FCB0C336C}"/>
              </a:ext>
            </a:extLst>
          </p:cNvPr>
          <p:cNvSpPr>
            <a:spLocks noGrp="1"/>
          </p:cNvSpPr>
          <p:nvPr>
            <p:ph type="sldNum" sz="quarter" idx="12"/>
          </p:nvPr>
        </p:nvSpPr>
        <p:spPr/>
        <p:txBody>
          <a:bodyPr/>
          <a:lstStyle>
            <a:lvl1pPr>
              <a:defRPr/>
            </a:lvl1pPr>
          </a:lstStyle>
          <a:p>
            <a:pPr>
              <a:defRPr/>
            </a:pPr>
            <a:fld id="{A0496B1E-6B41-4CA1-A344-86498DC8C5EC}" type="slidenum">
              <a:rPr lang="en-US" altLang="en-US"/>
              <a:pPr>
                <a:defRPr/>
              </a:pPr>
              <a:t>‹#›</a:t>
            </a:fld>
            <a:endParaRPr lang="en-US" altLang="en-US" dirty="0"/>
          </a:p>
        </p:txBody>
      </p:sp>
    </p:spTree>
    <p:extLst>
      <p:ext uri="{BB962C8B-B14F-4D97-AF65-F5344CB8AC3E}">
        <p14:creationId xmlns:p14="http://schemas.microsoft.com/office/powerpoint/2010/main" val="3171047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10D64BA-E6BE-4128-B474-C39FE6103009}"/>
              </a:ext>
            </a:extLst>
          </p:cNvPr>
          <p:cNvSpPr>
            <a:spLocks noGrp="1"/>
          </p:cNvSpPr>
          <p:nvPr>
            <p:ph type="dt" sz="half" idx="10"/>
          </p:nvPr>
        </p:nvSpPr>
        <p:spPr/>
        <p:txBody>
          <a:bodyPr/>
          <a:lstStyle>
            <a:lvl1pPr>
              <a:defRPr/>
            </a:lvl1pPr>
          </a:lstStyle>
          <a:p>
            <a:pPr>
              <a:defRPr/>
            </a:pPr>
            <a:fld id="{371586D0-E142-4E27-8820-C900EE1C12BF}" type="datetimeFigureOut">
              <a:rPr lang="en-US" altLang="en-US"/>
              <a:pPr>
                <a:defRPr/>
              </a:pPr>
              <a:t>6/6/22</a:t>
            </a:fld>
            <a:endParaRPr lang="en-US" altLang="en-US" dirty="0"/>
          </a:p>
        </p:txBody>
      </p:sp>
      <p:sp>
        <p:nvSpPr>
          <p:cNvPr id="6" name="Footer Placeholder 4">
            <a:extLst>
              <a:ext uri="{FF2B5EF4-FFF2-40B4-BE49-F238E27FC236}">
                <a16:creationId xmlns:a16="http://schemas.microsoft.com/office/drawing/2014/main" id="{C96B2C99-8737-466B-B790-F0C0282E5626}"/>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C788224-FD3F-4CE2-8C3B-0DBD41841B6A}"/>
              </a:ext>
            </a:extLst>
          </p:cNvPr>
          <p:cNvSpPr>
            <a:spLocks noGrp="1"/>
          </p:cNvSpPr>
          <p:nvPr>
            <p:ph type="sldNum" sz="quarter" idx="12"/>
          </p:nvPr>
        </p:nvSpPr>
        <p:spPr/>
        <p:txBody>
          <a:bodyPr/>
          <a:lstStyle>
            <a:lvl1pPr>
              <a:defRPr/>
            </a:lvl1pPr>
          </a:lstStyle>
          <a:p>
            <a:pPr>
              <a:defRPr/>
            </a:pPr>
            <a:fld id="{BE351513-145E-44BF-9FBC-9363F9A763BB}" type="slidenum">
              <a:rPr lang="en-US" altLang="en-US"/>
              <a:pPr>
                <a:defRPr/>
              </a:pPr>
              <a:t>‹#›</a:t>
            </a:fld>
            <a:endParaRPr lang="en-US" altLang="en-US" dirty="0"/>
          </a:p>
        </p:txBody>
      </p:sp>
    </p:spTree>
    <p:extLst>
      <p:ext uri="{BB962C8B-B14F-4D97-AF65-F5344CB8AC3E}">
        <p14:creationId xmlns:p14="http://schemas.microsoft.com/office/powerpoint/2010/main" val="49385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BEE1C63-57D1-4F7D-9176-4ABF38E74832}" type="datetimeFigureOut">
              <a:rPr lang="en-US" altLang="en-US"/>
              <a:pPr>
                <a:defRPr/>
              </a:pPr>
              <a:t>6/6/22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3A965A8-6FAE-4835-B512-10B17D873075}" type="slidenum">
              <a:rPr lang="en-US" altLang="en-US"/>
              <a:pPr/>
              <a:t>‹#›</a:t>
            </a:fld>
            <a:endParaRPr lang="en-US" altLang="en-US" dirty="0"/>
          </a:p>
        </p:txBody>
      </p:sp>
      <p:sp>
        <p:nvSpPr>
          <p:cNvPr id="7" name="Slide Number Placeholder 1">
            <a:extLst>
              <a:ext uri="{FF2B5EF4-FFF2-40B4-BE49-F238E27FC236}">
                <a16:creationId xmlns:a16="http://schemas.microsoft.com/office/drawing/2014/main" id="{DDA3AFBA-68D8-DF43-B29A-5DFDE77685DE}"/>
              </a:ext>
            </a:extLst>
          </p:cNvPr>
          <p:cNvSpPr txBox="1">
            <a:spLocks/>
          </p:cNvSpPr>
          <p:nvPr userDrawn="1"/>
        </p:nvSpPr>
        <p:spPr>
          <a:xfrm>
            <a:off x="10696575" y="6516927"/>
            <a:ext cx="1371600" cy="304801"/>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D03446-0D5C-433F-B53F-A027E82A581A}" type="slidenum">
              <a:rPr kumimoji="0" lang="en-US" sz="1000" b="0" i="0" u="none" strike="noStrike" kern="1200" cap="none" spc="0" normalizeH="0" baseline="0" noProof="0" smtClean="0">
                <a:ln>
                  <a:solidFill>
                    <a:schemeClr val="bg1"/>
                  </a:solidFill>
                </a:ln>
                <a:solidFill>
                  <a:schemeClr val="bg1"/>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solidFill>
                  <a:schemeClr val="bg1"/>
                </a:solidFill>
              </a:ln>
              <a:solidFill>
                <a:schemeClr val="bg1"/>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1999483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8DF60B4-C33F-4AAA-B7E4-5AA1877C4754}"/>
              </a:ext>
            </a:extLst>
          </p:cNvPr>
          <p:cNvSpPr>
            <a:spLocks noGrp="1"/>
          </p:cNvSpPr>
          <p:nvPr>
            <p:ph type="dt" sz="half" idx="10"/>
          </p:nvPr>
        </p:nvSpPr>
        <p:spPr/>
        <p:txBody>
          <a:bodyPr/>
          <a:lstStyle>
            <a:lvl1pPr>
              <a:defRPr/>
            </a:lvl1pPr>
          </a:lstStyle>
          <a:p>
            <a:pPr>
              <a:defRPr/>
            </a:pPr>
            <a:fld id="{2B2C34AB-678C-4342-ACDA-B2F053C9039F}" type="datetimeFigureOut">
              <a:rPr lang="en-US" altLang="en-US"/>
              <a:pPr>
                <a:defRPr/>
              </a:pPr>
              <a:t>6/6/22</a:t>
            </a:fld>
            <a:endParaRPr lang="en-US" altLang="en-US" dirty="0"/>
          </a:p>
        </p:txBody>
      </p:sp>
      <p:sp>
        <p:nvSpPr>
          <p:cNvPr id="6" name="Footer Placeholder 4">
            <a:extLst>
              <a:ext uri="{FF2B5EF4-FFF2-40B4-BE49-F238E27FC236}">
                <a16:creationId xmlns:a16="http://schemas.microsoft.com/office/drawing/2014/main" id="{895B8B07-6AAB-4F95-8201-2DCBC391ED2C}"/>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0F7EBDB7-BFAA-449F-A4DD-4EF9264FA25F}"/>
              </a:ext>
            </a:extLst>
          </p:cNvPr>
          <p:cNvSpPr>
            <a:spLocks noGrp="1"/>
          </p:cNvSpPr>
          <p:nvPr>
            <p:ph type="sldNum" sz="quarter" idx="12"/>
          </p:nvPr>
        </p:nvSpPr>
        <p:spPr/>
        <p:txBody>
          <a:bodyPr/>
          <a:lstStyle>
            <a:lvl1pPr>
              <a:defRPr/>
            </a:lvl1pPr>
          </a:lstStyle>
          <a:p>
            <a:pPr>
              <a:defRPr/>
            </a:pPr>
            <a:fld id="{379353BF-E8CB-4318-A56D-E930ACFEFEE1}" type="slidenum">
              <a:rPr lang="en-US" altLang="en-US"/>
              <a:pPr>
                <a:defRPr/>
              </a:pPr>
              <a:t>‹#›</a:t>
            </a:fld>
            <a:endParaRPr lang="en-US" altLang="en-US" dirty="0"/>
          </a:p>
        </p:txBody>
      </p:sp>
    </p:spTree>
    <p:extLst>
      <p:ext uri="{BB962C8B-B14F-4D97-AF65-F5344CB8AC3E}">
        <p14:creationId xmlns:p14="http://schemas.microsoft.com/office/powerpoint/2010/main" val="1293968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C62E2-D410-4455-955B-194173D744D7}"/>
              </a:ext>
            </a:extLst>
          </p:cNvPr>
          <p:cNvSpPr>
            <a:spLocks noGrp="1"/>
          </p:cNvSpPr>
          <p:nvPr>
            <p:ph type="dt" sz="half" idx="10"/>
          </p:nvPr>
        </p:nvSpPr>
        <p:spPr/>
        <p:txBody>
          <a:bodyPr/>
          <a:lstStyle>
            <a:lvl1pPr>
              <a:defRPr/>
            </a:lvl1pPr>
          </a:lstStyle>
          <a:p>
            <a:pPr>
              <a:defRPr/>
            </a:pPr>
            <a:fld id="{978C998F-DCF7-490A-9D23-F61416649E5B}" type="datetimeFigureOut">
              <a:rPr lang="en-US" altLang="en-US"/>
              <a:pPr>
                <a:defRPr/>
              </a:pPr>
              <a:t>6/6/22</a:t>
            </a:fld>
            <a:endParaRPr lang="en-US" altLang="en-US" dirty="0"/>
          </a:p>
        </p:txBody>
      </p:sp>
      <p:sp>
        <p:nvSpPr>
          <p:cNvPr id="5" name="Footer Placeholder 4">
            <a:extLst>
              <a:ext uri="{FF2B5EF4-FFF2-40B4-BE49-F238E27FC236}">
                <a16:creationId xmlns:a16="http://schemas.microsoft.com/office/drawing/2014/main" id="{5828FB7C-89D6-486E-87FA-85CC0CF8733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1A8312E-CC61-4E48-A1FA-20BA1C51726C}"/>
              </a:ext>
            </a:extLst>
          </p:cNvPr>
          <p:cNvSpPr>
            <a:spLocks noGrp="1"/>
          </p:cNvSpPr>
          <p:nvPr>
            <p:ph type="sldNum" sz="quarter" idx="12"/>
          </p:nvPr>
        </p:nvSpPr>
        <p:spPr/>
        <p:txBody>
          <a:bodyPr/>
          <a:lstStyle>
            <a:lvl1pPr>
              <a:defRPr/>
            </a:lvl1pPr>
          </a:lstStyle>
          <a:p>
            <a:pPr>
              <a:defRPr/>
            </a:pPr>
            <a:fld id="{273DF15B-E43B-48D1-9553-81D53ABD2358}" type="slidenum">
              <a:rPr lang="en-US" altLang="en-US"/>
              <a:pPr>
                <a:defRPr/>
              </a:pPr>
              <a:t>‹#›</a:t>
            </a:fld>
            <a:endParaRPr lang="en-US" altLang="en-US" dirty="0"/>
          </a:p>
        </p:txBody>
      </p:sp>
    </p:spTree>
    <p:extLst>
      <p:ext uri="{BB962C8B-B14F-4D97-AF65-F5344CB8AC3E}">
        <p14:creationId xmlns:p14="http://schemas.microsoft.com/office/powerpoint/2010/main" val="4033742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85A25-3BF7-4709-860C-D21A3C05EA69}"/>
              </a:ext>
            </a:extLst>
          </p:cNvPr>
          <p:cNvSpPr>
            <a:spLocks noGrp="1"/>
          </p:cNvSpPr>
          <p:nvPr>
            <p:ph type="dt" sz="half" idx="10"/>
          </p:nvPr>
        </p:nvSpPr>
        <p:spPr/>
        <p:txBody>
          <a:bodyPr/>
          <a:lstStyle>
            <a:lvl1pPr>
              <a:defRPr/>
            </a:lvl1pPr>
          </a:lstStyle>
          <a:p>
            <a:pPr>
              <a:defRPr/>
            </a:pPr>
            <a:fld id="{92FAA2E3-6458-4C6C-8498-A44F2F8031C9}" type="datetimeFigureOut">
              <a:rPr lang="en-US" altLang="en-US"/>
              <a:pPr>
                <a:defRPr/>
              </a:pPr>
              <a:t>6/6/22</a:t>
            </a:fld>
            <a:endParaRPr lang="en-US" altLang="en-US" dirty="0"/>
          </a:p>
        </p:txBody>
      </p:sp>
      <p:sp>
        <p:nvSpPr>
          <p:cNvPr id="5" name="Footer Placeholder 4">
            <a:extLst>
              <a:ext uri="{FF2B5EF4-FFF2-40B4-BE49-F238E27FC236}">
                <a16:creationId xmlns:a16="http://schemas.microsoft.com/office/drawing/2014/main" id="{5B58748A-89E3-4DDF-BF56-CB347C138ED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08AC561-E301-4818-B59A-7155F2B6012F}"/>
              </a:ext>
            </a:extLst>
          </p:cNvPr>
          <p:cNvSpPr>
            <a:spLocks noGrp="1"/>
          </p:cNvSpPr>
          <p:nvPr>
            <p:ph type="sldNum" sz="quarter" idx="12"/>
          </p:nvPr>
        </p:nvSpPr>
        <p:spPr/>
        <p:txBody>
          <a:bodyPr/>
          <a:lstStyle>
            <a:lvl1pPr>
              <a:defRPr/>
            </a:lvl1pPr>
          </a:lstStyle>
          <a:p>
            <a:pPr>
              <a:defRPr/>
            </a:pPr>
            <a:fld id="{A1C83239-7EB4-4FC9-AF50-8F5C4EE7F4FB}" type="slidenum">
              <a:rPr lang="en-US" altLang="en-US"/>
              <a:pPr>
                <a:defRPr/>
              </a:pPr>
              <a:t>‹#›</a:t>
            </a:fld>
            <a:endParaRPr lang="en-US" altLang="en-US" dirty="0"/>
          </a:p>
        </p:txBody>
      </p:sp>
    </p:spTree>
    <p:extLst>
      <p:ext uri="{BB962C8B-B14F-4D97-AF65-F5344CB8AC3E}">
        <p14:creationId xmlns:p14="http://schemas.microsoft.com/office/powerpoint/2010/main" val="3808348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029664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B3D5380-602A-4218-9CE1-1947934667E5}" type="datetimeFigureOut">
              <a:rPr lang="en-US" altLang="en-US"/>
              <a:pPr>
                <a:defRPr/>
              </a:pPr>
              <a:t>6/6/22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96EE7809-5C9D-40A0-AC1A-34079F77DA25}" type="slidenum">
              <a:rPr lang="en-US" altLang="en-US"/>
              <a:pPr/>
              <a:t>‹#›</a:t>
            </a:fld>
            <a:endParaRPr lang="en-US" altLang="en-US" dirty="0"/>
          </a:p>
        </p:txBody>
      </p:sp>
      <p:sp>
        <p:nvSpPr>
          <p:cNvPr id="7" name="Slide Number Placeholder 1">
            <a:extLst>
              <a:ext uri="{FF2B5EF4-FFF2-40B4-BE49-F238E27FC236}">
                <a16:creationId xmlns:a16="http://schemas.microsoft.com/office/drawing/2014/main" id="{2329D081-F347-8242-B50C-F3666989A816}"/>
              </a:ext>
            </a:extLst>
          </p:cNvPr>
          <p:cNvSpPr txBox="1">
            <a:spLocks/>
          </p:cNvSpPr>
          <p:nvPr userDrawn="1"/>
        </p:nvSpPr>
        <p:spPr>
          <a:xfrm>
            <a:off x="10696575" y="6516927"/>
            <a:ext cx="1371600" cy="304801"/>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D03446-0D5C-433F-B53F-A027E82A581A}" type="slidenum">
              <a:rPr kumimoji="0" lang="en-US" sz="1000" b="0" i="0" u="none" strike="noStrike" kern="1200" cap="none" spc="0" normalizeH="0" baseline="0" noProof="0" smtClean="0">
                <a:ln>
                  <a:solidFill>
                    <a:schemeClr val="bg1"/>
                  </a:solidFill>
                </a:ln>
                <a:solidFill>
                  <a:schemeClr val="bg1"/>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solidFill>
                  <a:schemeClr val="bg1"/>
                </a:solidFill>
              </a:ln>
              <a:solidFill>
                <a:schemeClr val="bg1"/>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322222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DB80290-9118-4629-97B8-E853EC53AAA7}" type="datetimeFigureOut">
              <a:rPr lang="en-US" altLang="en-US"/>
              <a:pPr>
                <a:defRPr/>
              </a:pPr>
              <a:t>6/6/22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37AD3B17-0729-40BC-9195-3E9CCD9C7E10}" type="slidenum">
              <a:rPr lang="en-US" altLang="en-US"/>
              <a:pPr/>
              <a:t>‹#›</a:t>
            </a:fld>
            <a:endParaRPr lang="en-US" altLang="en-US" dirty="0"/>
          </a:p>
        </p:txBody>
      </p:sp>
    </p:spTree>
    <p:extLst>
      <p:ext uri="{BB962C8B-B14F-4D97-AF65-F5344CB8AC3E}">
        <p14:creationId xmlns:p14="http://schemas.microsoft.com/office/powerpoint/2010/main" val="1604728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2D3C2A2-4E79-462A-8617-1EE426E90344}" type="datetimeFigureOut">
              <a:rPr lang="en-US" altLang="en-US"/>
              <a:pPr>
                <a:defRPr/>
              </a:pPr>
              <a:t>6/6/22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FBE3A673-DA45-425E-B1DF-C6F0805FBF37}" type="slidenum">
              <a:rPr lang="en-US" altLang="en-US"/>
              <a:pPr/>
              <a:t>‹#›</a:t>
            </a:fld>
            <a:endParaRPr lang="en-US" altLang="en-US" dirty="0"/>
          </a:p>
        </p:txBody>
      </p:sp>
    </p:spTree>
    <p:extLst>
      <p:ext uri="{BB962C8B-B14F-4D97-AF65-F5344CB8AC3E}">
        <p14:creationId xmlns:p14="http://schemas.microsoft.com/office/powerpoint/2010/main" val="1905404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1C08ABD-C98A-4953-9209-7859414673FD}" type="datetimeFigureOut">
              <a:rPr lang="en-US" altLang="en-US"/>
              <a:pPr>
                <a:defRPr/>
              </a:pPr>
              <a:t>6/6/22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39E66E7A-D6C3-4092-AE4D-6F33B10F501B}" type="slidenum">
              <a:rPr lang="en-US" altLang="en-US"/>
              <a:pPr/>
              <a:t>‹#›</a:t>
            </a:fld>
            <a:endParaRPr lang="en-US" altLang="en-US" dirty="0"/>
          </a:p>
        </p:txBody>
      </p:sp>
    </p:spTree>
    <p:extLst>
      <p:ext uri="{BB962C8B-B14F-4D97-AF65-F5344CB8AC3E}">
        <p14:creationId xmlns:p14="http://schemas.microsoft.com/office/powerpoint/2010/main" val="2017319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AD7F5E5-A7AB-4D0A-8D12-3D125B7AAA91}" type="datetimeFigureOut">
              <a:rPr lang="en-US" altLang="en-US"/>
              <a:pPr>
                <a:defRPr/>
              </a:pPr>
              <a:t>6/6/22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16CD0D3E-F10B-4FA4-A338-BAE223A336C7}" type="slidenum">
              <a:rPr lang="en-US" altLang="en-US"/>
              <a:pPr/>
              <a:t>‹#›</a:t>
            </a:fld>
            <a:endParaRPr lang="en-US" altLang="en-US" dirty="0"/>
          </a:p>
        </p:txBody>
      </p:sp>
    </p:spTree>
    <p:extLst>
      <p:ext uri="{BB962C8B-B14F-4D97-AF65-F5344CB8AC3E}">
        <p14:creationId xmlns:p14="http://schemas.microsoft.com/office/powerpoint/2010/main" val="920354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659B7-8A89-4ECD-854E-58C749B3CE78}" type="datetimeFigureOut">
              <a:rPr lang="en-US" altLang="en-US"/>
              <a:pPr>
                <a:defRPr/>
              </a:pPr>
              <a:t>6/6/22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2913B414-0EA3-4C12-BAD2-59014F083250}" type="slidenum">
              <a:rPr lang="en-US" altLang="en-US"/>
              <a:pPr/>
              <a:t>‹#›</a:t>
            </a:fld>
            <a:endParaRPr lang="en-US" altLang="en-US" dirty="0"/>
          </a:p>
        </p:txBody>
      </p:sp>
    </p:spTree>
    <p:extLst>
      <p:ext uri="{BB962C8B-B14F-4D97-AF65-F5344CB8AC3E}">
        <p14:creationId xmlns:p14="http://schemas.microsoft.com/office/powerpoint/2010/main" val="236766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3A8EC1-4A88-436F-BFE4-2F360FA9AFA9}" type="datetimeFigureOut">
              <a:rPr lang="en-US" altLang="en-US"/>
              <a:pPr>
                <a:defRPr/>
              </a:pPr>
              <a:t>6/6/22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2EFBDE2D-2C4D-466E-8978-868019336FEC}" type="slidenum">
              <a:rPr lang="en-US" altLang="en-US"/>
              <a:pPr/>
              <a:t>‹#›</a:t>
            </a:fld>
            <a:endParaRPr lang="en-US" altLang="en-US" dirty="0"/>
          </a:p>
        </p:txBody>
      </p:sp>
    </p:spTree>
    <p:extLst>
      <p:ext uri="{BB962C8B-B14F-4D97-AF65-F5344CB8AC3E}">
        <p14:creationId xmlns:p14="http://schemas.microsoft.com/office/powerpoint/2010/main" val="3645617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EB85C4BC-2D22-43CD-A977-3097450EA739}" type="datetimeFigureOut">
              <a:rPr lang="en-US" altLang="en-US"/>
              <a:pPr>
                <a:defRPr/>
              </a:pPr>
              <a:t>6/6/22</a:t>
            </a:fld>
            <a:endParaRPr lang="en-US" alt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315BF7F-DAD2-4B85-853D-F0EE23256AE2}" type="slidenum">
              <a:rPr lang="en-US" altLang="en-US"/>
              <a:pPr/>
              <a:t>‹#›</a:t>
            </a:fld>
            <a:endParaRPr lang="en-US" altLang="en-US" dirty="0"/>
          </a:p>
        </p:txBody>
      </p:sp>
      <p:sp>
        <p:nvSpPr>
          <p:cNvPr id="7" name="Slide Number Placeholder 1">
            <a:extLst>
              <a:ext uri="{FF2B5EF4-FFF2-40B4-BE49-F238E27FC236}">
                <a16:creationId xmlns:a16="http://schemas.microsoft.com/office/drawing/2014/main" id="{7388B6D3-771D-394B-BCE8-406DFBDC69E4}"/>
              </a:ext>
            </a:extLst>
          </p:cNvPr>
          <p:cNvSpPr txBox="1">
            <a:spLocks/>
          </p:cNvSpPr>
          <p:nvPr userDrawn="1"/>
        </p:nvSpPr>
        <p:spPr>
          <a:xfrm>
            <a:off x="10696575" y="6516927"/>
            <a:ext cx="1371600" cy="304801"/>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D03446-0D5C-433F-B53F-A027E82A581A}" type="slidenum">
              <a:rPr kumimoji="0" lang="en-US" sz="1000" b="0" i="0" u="none" strike="noStrike" kern="1200" cap="none" spc="0" normalizeH="0" baseline="0" noProof="0" smtClean="0">
                <a:ln>
                  <a:solidFill>
                    <a:schemeClr val="bg1"/>
                  </a:solidFill>
                </a:ln>
                <a:solidFill>
                  <a:schemeClr val="bg1"/>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solidFill>
                  <a:schemeClr val="bg1"/>
                </a:solidFill>
              </a:ln>
              <a:solidFill>
                <a:schemeClr val="bg1"/>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30978999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870163-8F21-496C-AA51-C17DEFBDEF7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C153F94-9974-44FC-BBA9-F32B99B465C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DD5C026-3444-4677-9FF0-4BD8D5033C7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57D67CF-1F53-494E-A881-4BB2F7F51806}" type="datetimeFigureOut">
              <a:rPr lang="en-US" altLang="en-US"/>
              <a:pPr>
                <a:defRPr/>
              </a:pPr>
              <a:t>6/6/22</a:t>
            </a:fld>
            <a:endParaRPr lang="en-US" altLang="en-US" dirty="0"/>
          </a:p>
        </p:txBody>
      </p:sp>
      <p:sp>
        <p:nvSpPr>
          <p:cNvPr id="5" name="Footer Placeholder 4">
            <a:extLst>
              <a:ext uri="{FF2B5EF4-FFF2-40B4-BE49-F238E27FC236}">
                <a16:creationId xmlns:a16="http://schemas.microsoft.com/office/drawing/2014/main" id="{5A4E4027-19C8-4171-9DFB-9A08F4BF09B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D6E01448-EB2D-40CE-A3AF-5F43865F33F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09B72D9-BC01-48C9-9E3A-F2C839D7E5FA}" type="slidenum">
              <a:rPr lang="en-US" altLang="en-US"/>
              <a:pPr>
                <a:defRPr/>
              </a:pPr>
              <a:t>‹#›</a:t>
            </a:fld>
            <a:endParaRPr lang="en-US" altLang="en-US" dirty="0"/>
          </a:p>
        </p:txBody>
      </p:sp>
    </p:spTree>
    <p:extLst>
      <p:ext uri="{BB962C8B-B14F-4D97-AF65-F5344CB8AC3E}">
        <p14:creationId xmlns:p14="http://schemas.microsoft.com/office/powerpoint/2010/main" val="29042330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826684" y="769938"/>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3" name="Body Level One…"/>
          <p:cNvSpPr txBox="1">
            <a:spLocks noGrp="1"/>
          </p:cNvSpPr>
          <p:nvPr>
            <p:ph type="body" idx="1"/>
          </p:nvPr>
        </p:nvSpPr>
        <p:spPr>
          <a:xfrm>
            <a:off x="6805084"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07331" y="6400416"/>
            <a:ext cx="275071" cy="276995"/>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3365282196"/>
      </p:ext>
    </p:extLst>
  </p:cSld>
  <p:clrMap bg1="lt1" tx1="dk1" bg2="lt2" tx2="dk2" accent1="accent1" accent2="accent2" accent3="accent3" accent4="accent4" accent5="accent5" accent6="accent6" hlink="hlink" folHlink="folHlink"/>
  <p:sldLayoutIdLst>
    <p:sldLayoutId id="2147483729" r:id="rId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2352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924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496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6068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640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hbr.org/2014/12/what-bosses-gain-by-being-vulnerabl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jpeg"/><Relationship Id="rId1" Type="http://schemas.openxmlformats.org/officeDocument/2006/relationships/slideLayout" Target="../slideLayouts/slideLayout23.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jpeg"/><Relationship Id="rId1" Type="http://schemas.openxmlformats.org/officeDocument/2006/relationships/slideLayout" Target="../slideLayouts/slideLayout23.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image" Target="../media/image15.jpeg"/><Relationship Id="rId1" Type="http://schemas.openxmlformats.org/officeDocument/2006/relationships/slideLayout" Target="../slideLayouts/slideLayout23.xml"/><Relationship Id="rId5" Type="http://schemas.openxmlformats.org/officeDocument/2006/relationships/image" Target="../media/image17.jpg"/><Relationship Id="rId4" Type="http://schemas.openxmlformats.org/officeDocument/2006/relationships/image" Target="../media/image16.tif"/></Relationships>
</file>

<file path=ppt/slides/_rels/slide19.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jpeg"/><Relationship Id="rId1" Type="http://schemas.openxmlformats.org/officeDocument/2006/relationships/slideLayout" Target="../slideLayouts/slideLayout23.xml"/><Relationship Id="rId5" Type="http://schemas.openxmlformats.org/officeDocument/2006/relationships/image" Target="../media/image19.jpe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jpeg"/><Relationship Id="rId1" Type="http://schemas.openxmlformats.org/officeDocument/2006/relationships/slideLayout" Target="../slideLayouts/slideLayout23.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5.jpeg"/><Relationship Id="rId1" Type="http://schemas.openxmlformats.org/officeDocument/2006/relationships/slideLayout" Target="../slideLayouts/slideLayout23.xml"/><Relationship Id="rId5" Type="http://schemas.openxmlformats.org/officeDocument/2006/relationships/image" Target="../media/image17.jpg"/><Relationship Id="rId4" Type="http://schemas.openxmlformats.org/officeDocument/2006/relationships/image" Target="../media/image16.ti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Layout" Target="../slideLayouts/slideLayout23.xml"/><Relationship Id="rId5" Type="http://schemas.openxmlformats.org/officeDocument/2006/relationships/image" Target="../media/image17.jpg"/><Relationship Id="rId4" Type="http://schemas.openxmlformats.org/officeDocument/2006/relationships/image" Target="../media/image16.tif"/></Relationships>
</file>

<file path=ppt/slides/_rels/slide24.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jpeg"/><Relationship Id="rId1" Type="http://schemas.openxmlformats.org/officeDocument/2006/relationships/slideLayout" Target="../slideLayouts/slideLayout23.xm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jpeg"/><Relationship Id="rId1" Type="http://schemas.openxmlformats.org/officeDocument/2006/relationships/slideLayout" Target="../slideLayouts/slideLayout23.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jpeg"/><Relationship Id="rId1" Type="http://schemas.openxmlformats.org/officeDocument/2006/relationships/slideLayout" Target="../slideLayouts/slideLayout23.xml"/><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jpeg"/><Relationship Id="rId1" Type="http://schemas.openxmlformats.org/officeDocument/2006/relationships/slideLayout" Target="../slideLayouts/slideLayout23.xm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hyperlink" Target="http://airforafrica.org/wp-content/uploads/2015/09/Strategies-for-Building-an-Organisation-with-Soul-for-web1.pdf" TargetMode="External"/><Relationship Id="rId13"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hyperlink" Target="https://protectingimmigrantfamilies.us16.list-manage.com/track/click?u=3ea07e067c43a4abfd60b1669&amp;id=d3c41c2eeb&amp;e=f64e131396" TargetMode="External"/><Relationship Id="rId12" Type="http://schemas.openxmlformats.org/officeDocument/2006/relationships/hyperlink" Target="https://cvnl.org/covid-landing-page/"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genesishealinginstitute.org/soul-refuge-team" TargetMode="External"/><Relationship Id="rId11" Type="http://schemas.openxmlformats.org/officeDocument/2006/relationships/hyperlink" Target="https://medium.com/@Shifttheculture/how-to-challenge-white-supremacy-through-rest-ae060971d1fa" TargetMode="External"/><Relationship Id="rId5" Type="http://schemas.openxmlformats.org/officeDocument/2006/relationships/hyperlink" Target="https://fwcp.org/get-therapy" TargetMode="External"/><Relationship Id="rId10" Type="http://schemas.openxmlformats.org/officeDocument/2006/relationships/hyperlink" Target="https://interactioninstitute.org/from-trauma-to-transformative-futures-four-dimensions/" TargetMode="External"/><Relationship Id="rId4" Type="http://schemas.openxmlformats.org/officeDocument/2006/relationships/hyperlink" Target="http://cvnl.org/covid-landing-page" TargetMode="External"/><Relationship Id="rId9" Type="http://schemas.openxmlformats.org/officeDocument/2006/relationships/hyperlink" Target="https://www.nfg.org/resources/healing-justice-guidance-philanthropy-during-covid-19-uprisings-and-beyon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s://cvnl.org/"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marinhhs.org/sites/default/files/files/servicepages/2020_05/self-care_advice_for_health-care_providers_during_covid-19_4-22-20.pdf" TargetMode="External"/><Relationship Id="rId3" Type="http://schemas.openxmlformats.org/officeDocument/2006/relationships/image" Target="../media/image1.jpeg"/><Relationship Id="rId7" Type="http://schemas.openxmlformats.org/officeDocument/2006/relationships/hyperlink" Target="https://www.marinhhs.org/coping-covid-19"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cmbm.org/onlinegroup/" TargetMode="External"/><Relationship Id="rId5" Type="http://schemas.openxmlformats.org/officeDocument/2006/relationships/hyperlink" Target="https://www.namimarin.org/covid-19-resource-guide" TargetMode="External"/><Relationship Id="rId4" Type="http://schemas.openxmlformats.org/officeDocument/2006/relationships/hyperlink" Target="https://www.marinhhs.org/suicide-prevention" TargetMode="Externa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hyperlink" Target="https://www.cdc.gov/cpr/infographics/6_principles_trauma_info.htm"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store.samhsa.gov/product/Preventing-and-Managing-Stress/SMA14-4873" TargetMode="External"/><Relationship Id="rId5" Type="http://schemas.openxmlformats.org/officeDocument/2006/relationships/hyperlink" Target="https://store.samhsa.gov/product/SAMHSA-s-Concept-of-Trauma-and-Guidance-for-a-Trauma-Informed-Approach/SMA14-4884" TargetMode="External"/><Relationship Id="rId4" Type="http://schemas.openxmlformats.org/officeDocument/2006/relationships/hyperlink" Target="https://blogs.cdc.gov/publichealthmatters/2018/07/trauma-care/"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zfrmz.com/hzEEqbEyxwVNK0gjXSiD" TargetMode="External"/><Relationship Id="rId3" Type="http://schemas.openxmlformats.org/officeDocument/2006/relationships/image" Target="../media/image1.jpeg"/><Relationship Id="rId7" Type="http://schemas.openxmlformats.org/officeDocument/2006/relationships/hyperlink" Target="http://www.cvnl.org/elp"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cvnl.org/peer-learning-networks/" TargetMode="External"/><Relationship Id="rId11" Type="http://schemas.openxmlformats.org/officeDocument/2006/relationships/image" Target="../media/image2.png"/><Relationship Id="rId5" Type="http://schemas.openxmlformats.org/officeDocument/2006/relationships/hyperlink" Target="mailto:etokolahi@cvnl.org" TargetMode="External"/><Relationship Id="rId10" Type="http://schemas.openxmlformats.org/officeDocument/2006/relationships/hyperlink" Target="https://cvnl.org/upcoming-events/?eid=7621" TargetMode="External"/><Relationship Id="rId4" Type="http://schemas.openxmlformats.org/officeDocument/2006/relationships/hyperlink" Target="mailto:dbell@cvnl.org" TargetMode="External"/><Relationship Id="rId9" Type="http://schemas.openxmlformats.org/officeDocument/2006/relationships/hyperlink" Target="https://cvnl.org/upcoming-events/?eid=762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7"/>
          <p:cNvSpPr>
            <a:spLocks noGrp="1" noChangeArrowheads="1"/>
          </p:cNvSpPr>
          <p:nvPr>
            <p:ph type="ctrTitle"/>
          </p:nvPr>
        </p:nvSpPr>
        <p:spPr>
          <a:xfrm>
            <a:off x="1866900" y="990600"/>
            <a:ext cx="8458200" cy="476250"/>
          </a:xfrm>
        </p:spPr>
        <p:txBody>
          <a:bodyPr>
            <a:noAutofit/>
          </a:bodyPr>
          <a:lstStyle/>
          <a:p>
            <a:pPr eaLnBrk="1" hangingPunct="1">
              <a:defRPr/>
            </a:pPr>
            <a:br>
              <a:rPr lang="en-US" altLang="en-US" sz="3200" b="1" i="1" u="sng" dirty="0">
                <a:solidFill>
                  <a:srgbClr val="FF6600"/>
                </a:solidFill>
                <a:effectLst>
                  <a:outerShdw blurRad="38100" dist="38100" dir="2700000" algn="tl">
                    <a:srgbClr val="C0C0C0"/>
                  </a:outerShdw>
                </a:effectLst>
                <a:latin typeface="Arial" panose="020B0604020202020204" pitchFamily="34" charset="0"/>
              </a:rPr>
            </a:br>
            <a:r>
              <a:rPr lang="en-US" altLang="en-US" sz="4000" b="1" i="1" u="sng" dirty="0">
                <a:solidFill>
                  <a:srgbClr val="E46C0A"/>
                </a:solidFill>
                <a:effectLst>
                  <a:outerShdw blurRad="38100" dist="38100" dir="2700000" algn="tl">
                    <a:srgbClr val="C0C0C0"/>
                  </a:outerShdw>
                </a:effectLst>
                <a:latin typeface="Arial" panose="020B0604020202020204" pitchFamily="34" charset="0"/>
              </a:rPr>
              <a:t>Stronger Together Webinar Series</a:t>
            </a:r>
          </a:p>
        </p:txBody>
      </p:sp>
      <p:sp>
        <p:nvSpPr>
          <p:cNvPr id="3" name="Rectangle 2"/>
          <p:cNvSpPr/>
          <p:nvPr/>
        </p:nvSpPr>
        <p:spPr>
          <a:xfrm>
            <a:off x="38099" y="5172160"/>
            <a:ext cx="5822373"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dirty="0">
              <a:solidFill>
                <a:prstClr val="black"/>
              </a:solidFill>
              <a:latin typeface="Calibri"/>
            </a:endParaRPr>
          </a:p>
        </p:txBody>
      </p:sp>
      <p:sp>
        <p:nvSpPr>
          <p:cNvPr id="4100" name="Rectangle 4"/>
          <p:cNvSpPr txBox="1">
            <a:spLocks noChangeArrowheads="1"/>
          </p:cNvSpPr>
          <p:nvPr/>
        </p:nvSpPr>
        <p:spPr bwMode="auto">
          <a:xfrm>
            <a:off x="993405" y="6347066"/>
            <a:ext cx="10217889"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2400" b="1" dirty="0">
                <a:solidFill>
                  <a:prstClr val="white"/>
                </a:solidFill>
                <a:latin typeface="Arial" panose="020B0604020202020204" pitchFamily="34" charset="0"/>
              </a:rPr>
              <a:t>Recording &amp; slides (English/Spanish) will be available at cvnl.org</a:t>
            </a:r>
          </a:p>
        </p:txBody>
      </p:sp>
      <p:sp>
        <p:nvSpPr>
          <p:cNvPr id="4101" name="TextBox 2"/>
          <p:cNvSpPr txBox="1">
            <a:spLocks noChangeArrowheads="1"/>
          </p:cNvSpPr>
          <p:nvPr/>
        </p:nvSpPr>
        <p:spPr bwMode="auto">
          <a:xfrm>
            <a:off x="1866900" y="2951946"/>
            <a:ext cx="8458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eaLnBrk="0" fontAlgn="base" hangingPunct="0">
              <a:spcBef>
                <a:spcPct val="0"/>
              </a:spcBef>
              <a:spcAft>
                <a:spcPct val="0"/>
              </a:spcAft>
              <a:buNone/>
            </a:pPr>
            <a:r>
              <a:rPr lang="en-US" altLang="en-US" sz="2800" dirty="0">
                <a:solidFill>
                  <a:prstClr val="black"/>
                </a:solidFill>
                <a:latin typeface="Arial" panose="020B0604020202020204" pitchFamily="34" charset="0"/>
                <a:cs typeface="Arial" panose="020B0604020202020204" pitchFamily="34" charset="0"/>
              </a:rPr>
              <a:t>Welcome! We'll be getting started in a few minutes.</a:t>
            </a:r>
          </a:p>
          <a:p>
            <a:pPr algn="ctr" defTabSz="457200" eaLnBrk="0" fontAlgn="base" hangingPunct="0">
              <a:spcBef>
                <a:spcPct val="0"/>
              </a:spcBef>
              <a:spcAft>
                <a:spcPct val="0"/>
              </a:spcAft>
              <a:buNone/>
            </a:pPr>
            <a:endParaRPr lang="en-US" altLang="en-US" sz="2800" dirty="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E32D0B8-6DBD-481B-A252-338CD674F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323" y="3684618"/>
            <a:ext cx="2452148" cy="1247954"/>
          </a:xfrm>
          <a:prstGeom prst="rect">
            <a:avLst/>
          </a:prstGeom>
        </p:spPr>
      </p:pic>
      <p:sp>
        <p:nvSpPr>
          <p:cNvPr id="8" name="Slide Number Placeholder 1">
            <a:extLst>
              <a:ext uri="{FF2B5EF4-FFF2-40B4-BE49-F238E27FC236}">
                <a16:creationId xmlns:a16="http://schemas.microsoft.com/office/drawing/2014/main" id="{75EEAEE4-3B89-E744-87D9-025F91CF06F4}"/>
              </a:ext>
            </a:extLst>
          </p:cNvPr>
          <p:cNvSpPr txBox="1">
            <a:spLocks/>
          </p:cNvSpPr>
          <p:nvPr/>
        </p:nvSpPr>
        <p:spPr>
          <a:xfrm>
            <a:off x="10696575" y="6516927"/>
            <a:ext cx="1371600" cy="304801"/>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D03446-0D5C-433F-B53F-A027E82A581A}" type="slidenum">
              <a:rPr kumimoji="0" lang="en-US" sz="1000" b="0" i="0" u="none" strike="noStrike" kern="1200" cap="none" spc="0" normalizeH="0" baseline="0" noProof="0" smtClean="0">
                <a:ln>
                  <a:solidFill>
                    <a:schemeClr val="bg1"/>
                  </a:solidFill>
                </a:ln>
                <a:solidFill>
                  <a:schemeClr val="bg1"/>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000" b="0" i="0" u="none" strike="noStrike" kern="1200" cap="none" spc="0" normalizeH="0" baseline="0" noProof="0" dirty="0">
              <a:ln>
                <a:solidFill>
                  <a:schemeClr val="bg1"/>
                </a:solidFill>
              </a:ln>
              <a:solidFill>
                <a:schemeClr val="bg1"/>
              </a:solidFill>
              <a:effectLst/>
              <a:uLnTx/>
              <a:uFillTx/>
              <a:latin typeface="Calibri" pitchFamily="34" charset="0"/>
              <a:ea typeface="+mn-ea"/>
              <a:cs typeface="Arial" pitchFamily="34" charset="0"/>
            </a:endParaRPr>
          </a:p>
        </p:txBody>
      </p:sp>
      <p:sp>
        <p:nvSpPr>
          <p:cNvPr id="4" name="TextBox 3">
            <a:extLst>
              <a:ext uri="{FF2B5EF4-FFF2-40B4-BE49-F238E27FC236}">
                <a16:creationId xmlns:a16="http://schemas.microsoft.com/office/drawing/2014/main" id="{00720BA4-CCB5-4CBA-94AA-82E1B1990165}"/>
              </a:ext>
            </a:extLst>
          </p:cNvPr>
          <p:cNvSpPr txBox="1"/>
          <p:nvPr/>
        </p:nvSpPr>
        <p:spPr>
          <a:xfrm>
            <a:off x="4493795" y="5366085"/>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000FF"/>
                </a:solidFill>
                <a:latin typeface="Arial" panose="020B0604020202020204" pitchFamily="34" charset="0"/>
                <a:ea typeface="+mn-lt"/>
                <a:cs typeface="Arial" panose="020B0604020202020204" pitchFamily="34" charset="0"/>
              </a:rPr>
              <a:t>https://cvnl.org/</a:t>
            </a:r>
            <a:endParaRPr lang="en-US" sz="2400" b="1" dirty="0">
              <a:latin typeface="Arial" panose="020B0604020202020204" pitchFamily="34" charset="0"/>
              <a:ea typeface="+mn-lt"/>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71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5207358"/>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13" name="TextBox 2">
            <a:extLst>
              <a:ext uri="{FF2B5EF4-FFF2-40B4-BE49-F238E27FC236}">
                <a16:creationId xmlns:a16="http://schemas.microsoft.com/office/drawing/2014/main" id="{1316ED4D-0C53-4DCB-B6E5-B30D61ED4779}"/>
              </a:ext>
            </a:extLst>
          </p:cNvPr>
          <p:cNvSpPr txBox="1">
            <a:spLocks noChangeArrowheads="1"/>
          </p:cNvSpPr>
          <p:nvPr/>
        </p:nvSpPr>
        <p:spPr bwMode="auto">
          <a:xfrm>
            <a:off x="5839693" y="2703029"/>
            <a:ext cx="5808021" cy="112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2">
              <a:buFont typeface="Wingdings" pitchFamily="2" charset="2"/>
              <a:buChar char="Ø"/>
            </a:pPr>
            <a:endParaRPr lang="en-US" sz="2000" dirty="0">
              <a:latin typeface="Arial" panose="020B0604020202020204" pitchFamily="34" charset="0"/>
              <a:cs typeface="Arial" panose="020B0604020202020204" pitchFamily="34" charset="0"/>
            </a:endParaRPr>
          </a:p>
          <a:p>
            <a:pPr lvl="2">
              <a:buFont typeface="Wingdings" pitchFamily="2" charset="2"/>
              <a:buChar char="Ø"/>
            </a:pPr>
            <a:endParaRPr lang="en-US" sz="2000" dirty="0">
              <a:latin typeface="Arial" panose="020B0604020202020204" pitchFamily="34" charset="0"/>
              <a:cs typeface="Arial" panose="020B0604020202020204" pitchFamily="34" charset="0"/>
            </a:endParaRPr>
          </a:p>
          <a:p>
            <a:pPr marL="914400" lvl="2" indent="0">
              <a:buNone/>
            </a:pPr>
            <a:endParaRPr lang="en-US" sz="1900" b="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0C6880FD-6AA2-CA42-8951-6E934B049292}"/>
              </a:ext>
            </a:extLst>
          </p:cNvPr>
          <p:cNvSpPr txBox="1">
            <a:spLocks/>
          </p:cNvSpPr>
          <p:nvPr/>
        </p:nvSpPr>
        <p:spPr bwMode="auto">
          <a:xfrm>
            <a:off x="1877507" y="608512"/>
            <a:ext cx="8215313" cy="117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sz="2775"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BB4D083-517A-174C-921E-E5F93BBAEC13}"/>
              </a:ext>
            </a:extLst>
          </p:cNvPr>
          <p:cNvSpPr txBox="1"/>
          <p:nvPr/>
        </p:nvSpPr>
        <p:spPr>
          <a:xfrm>
            <a:off x="8759028" y="6301002"/>
            <a:ext cx="3129698"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35" hangingPunct="0"/>
            <a:r>
              <a:rPr lang="en-US" sz="1400" b="1" kern="0" dirty="0">
                <a:latin typeface="Avenir Light"/>
                <a:sym typeface="Avenir Light"/>
              </a:rPr>
              <a:t>Jei Africa at jafrica@marincounty.org</a:t>
            </a:r>
          </a:p>
        </p:txBody>
      </p:sp>
      <p:sp>
        <p:nvSpPr>
          <p:cNvPr id="8" name="Rectangle 7">
            <a:extLst>
              <a:ext uri="{FF2B5EF4-FFF2-40B4-BE49-F238E27FC236}">
                <a16:creationId xmlns:a16="http://schemas.microsoft.com/office/drawing/2014/main" id="{8224047F-F5AA-BD47-A1C8-EF58D47CA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44"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97"/>
            <a:endParaRPr lang="en-US" sz="1350">
              <a:solidFill>
                <a:prstClr val="white"/>
              </a:solidFill>
              <a:latin typeface="Calibri" panose="020F0502020204030204"/>
              <a:sym typeface="Avenir Light"/>
            </a:endParaRPr>
          </a:p>
        </p:txBody>
      </p:sp>
      <p:pic>
        <p:nvPicPr>
          <p:cNvPr id="17" name="Picture 16">
            <a:extLst>
              <a:ext uri="{FF2B5EF4-FFF2-40B4-BE49-F238E27FC236}">
                <a16:creationId xmlns:a16="http://schemas.microsoft.com/office/drawing/2014/main" id="{087E4FE5-AB5D-9247-9628-55CE0A7DF062}"/>
              </a:ext>
            </a:extLst>
          </p:cNvPr>
          <p:cNvPicPr>
            <a:picLocks noChangeAspect="1"/>
          </p:cNvPicPr>
          <p:nvPr/>
        </p:nvPicPr>
        <p:blipFill>
          <a:blip r:embed="rId4"/>
          <a:stretch>
            <a:fillRect/>
          </a:stretch>
        </p:blipFill>
        <p:spPr>
          <a:xfrm>
            <a:off x="4423064" y="4331057"/>
            <a:ext cx="3257550" cy="1485900"/>
          </a:xfrm>
          <a:prstGeom prst="rect">
            <a:avLst/>
          </a:prstGeom>
        </p:spPr>
      </p:pic>
    </p:spTree>
    <p:extLst>
      <p:ext uri="{BB962C8B-B14F-4D97-AF65-F5344CB8AC3E}">
        <p14:creationId xmlns:p14="http://schemas.microsoft.com/office/powerpoint/2010/main" val="1173125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0836" y="5181601"/>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13" name="TextBox 2">
            <a:extLst>
              <a:ext uri="{FF2B5EF4-FFF2-40B4-BE49-F238E27FC236}">
                <a16:creationId xmlns:a16="http://schemas.microsoft.com/office/drawing/2014/main" id="{1316ED4D-0C53-4DCB-B6E5-B30D61ED4779}"/>
              </a:ext>
            </a:extLst>
          </p:cNvPr>
          <p:cNvSpPr txBox="1">
            <a:spLocks noChangeArrowheads="1"/>
          </p:cNvSpPr>
          <p:nvPr/>
        </p:nvSpPr>
        <p:spPr bwMode="auto">
          <a:xfrm>
            <a:off x="5950529" y="2677272"/>
            <a:ext cx="5808021" cy="112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2">
              <a:buFont typeface="Wingdings" pitchFamily="2" charset="2"/>
              <a:buChar char="Ø"/>
            </a:pPr>
            <a:endParaRPr lang="en-US" sz="2000" dirty="0">
              <a:latin typeface="Arial" panose="020B0604020202020204" pitchFamily="34" charset="0"/>
              <a:cs typeface="Arial" panose="020B0604020202020204" pitchFamily="34" charset="0"/>
            </a:endParaRPr>
          </a:p>
          <a:p>
            <a:pPr lvl="2">
              <a:buFont typeface="Wingdings" pitchFamily="2" charset="2"/>
              <a:buChar char="Ø"/>
            </a:pPr>
            <a:endParaRPr lang="en-US" sz="2000" dirty="0">
              <a:latin typeface="Arial" panose="020B0604020202020204" pitchFamily="34" charset="0"/>
              <a:cs typeface="Arial" panose="020B0604020202020204" pitchFamily="34" charset="0"/>
            </a:endParaRPr>
          </a:p>
          <a:p>
            <a:pPr marL="914400" lvl="2" indent="0">
              <a:buNone/>
            </a:pPr>
            <a:endParaRPr lang="en-US" sz="1900" b="1"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E8AF9CA0-238F-E34D-AC8E-74A2BFD1197A}"/>
              </a:ext>
            </a:extLst>
          </p:cNvPr>
          <p:cNvSpPr txBox="1">
            <a:spLocks/>
          </p:cNvSpPr>
          <p:nvPr/>
        </p:nvSpPr>
        <p:spPr bwMode="auto">
          <a:xfrm>
            <a:off x="3036282" y="1578736"/>
            <a:ext cx="6119436" cy="36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BB4D083-517A-174C-921E-E5F93BBAEC13}"/>
              </a:ext>
            </a:extLst>
          </p:cNvPr>
          <p:cNvSpPr txBox="1"/>
          <p:nvPr/>
        </p:nvSpPr>
        <p:spPr>
          <a:xfrm>
            <a:off x="8951466" y="5766113"/>
            <a:ext cx="3129698"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35" hangingPunct="0"/>
            <a:r>
              <a:rPr lang="en-US" sz="1400" b="1" kern="0" dirty="0">
                <a:latin typeface="Avenir Light"/>
                <a:sym typeface="Avenir Light"/>
              </a:rPr>
              <a:t>Jei Africa at jafrica@marincounty.org</a:t>
            </a:r>
          </a:p>
        </p:txBody>
      </p:sp>
      <p:sp>
        <p:nvSpPr>
          <p:cNvPr id="8" name="Title 1">
            <a:extLst>
              <a:ext uri="{FF2B5EF4-FFF2-40B4-BE49-F238E27FC236}">
                <a16:creationId xmlns:a16="http://schemas.microsoft.com/office/drawing/2014/main" id="{57D7ED42-512A-8A4D-AED4-1FD3CA802F37}"/>
              </a:ext>
            </a:extLst>
          </p:cNvPr>
          <p:cNvSpPr txBox="1">
            <a:spLocks/>
          </p:cNvSpPr>
          <p:nvPr/>
        </p:nvSpPr>
        <p:spPr bwMode="auto">
          <a:xfrm>
            <a:off x="2152651" y="1323594"/>
            <a:ext cx="3596368" cy="405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900" dirty="0">
                <a:latin typeface="Arial" panose="020B0604020202020204" pitchFamily="34" charset="0"/>
                <a:cs typeface="Arial" panose="020B0604020202020204" pitchFamily="34" charset="0"/>
              </a:rPr>
              <a:t>Leadership during a crisis</a:t>
            </a:r>
          </a:p>
        </p:txBody>
      </p:sp>
      <p:graphicFrame>
        <p:nvGraphicFramePr>
          <p:cNvPr id="9" name="Content Placeholder 2">
            <a:extLst>
              <a:ext uri="{FF2B5EF4-FFF2-40B4-BE49-F238E27FC236}">
                <a16:creationId xmlns:a16="http://schemas.microsoft.com/office/drawing/2014/main" id="{440C2416-1724-5D43-804F-F666AA25E888}"/>
              </a:ext>
            </a:extLst>
          </p:cNvPr>
          <p:cNvGraphicFramePr>
            <a:graphicFrameLocks/>
          </p:cNvGraphicFramePr>
          <p:nvPr>
            <p:extLst>
              <p:ext uri="{D42A27DB-BD31-4B8C-83A1-F6EECF244321}">
                <p14:modId xmlns:p14="http://schemas.microsoft.com/office/powerpoint/2010/main" val="4069433878"/>
              </p:ext>
            </p:extLst>
          </p:nvPr>
        </p:nvGraphicFramePr>
        <p:xfrm>
          <a:off x="5581737" y="1028960"/>
          <a:ext cx="4635463" cy="47240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60945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0836" y="5181601"/>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13" name="TextBox 2">
            <a:extLst>
              <a:ext uri="{FF2B5EF4-FFF2-40B4-BE49-F238E27FC236}">
                <a16:creationId xmlns:a16="http://schemas.microsoft.com/office/drawing/2014/main" id="{1316ED4D-0C53-4DCB-B6E5-B30D61ED4779}"/>
              </a:ext>
            </a:extLst>
          </p:cNvPr>
          <p:cNvSpPr txBox="1">
            <a:spLocks noChangeArrowheads="1"/>
          </p:cNvSpPr>
          <p:nvPr/>
        </p:nvSpPr>
        <p:spPr bwMode="auto">
          <a:xfrm>
            <a:off x="5950529" y="2677272"/>
            <a:ext cx="5808021" cy="112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2">
              <a:buFont typeface="Wingdings" pitchFamily="2" charset="2"/>
              <a:buChar char="Ø"/>
            </a:pPr>
            <a:endParaRPr lang="en-US" sz="2000" dirty="0">
              <a:latin typeface="Arial" panose="020B0604020202020204" pitchFamily="34" charset="0"/>
              <a:cs typeface="Arial" panose="020B0604020202020204" pitchFamily="34" charset="0"/>
            </a:endParaRPr>
          </a:p>
          <a:p>
            <a:pPr lvl="2">
              <a:buFont typeface="Wingdings" pitchFamily="2" charset="2"/>
              <a:buChar char="Ø"/>
            </a:pPr>
            <a:endParaRPr lang="en-US" sz="2000" dirty="0">
              <a:latin typeface="Arial" panose="020B0604020202020204" pitchFamily="34" charset="0"/>
              <a:cs typeface="Arial" panose="020B0604020202020204" pitchFamily="34" charset="0"/>
            </a:endParaRPr>
          </a:p>
          <a:p>
            <a:pPr marL="914400" lvl="2" indent="0">
              <a:buNone/>
            </a:pPr>
            <a:endParaRPr lang="en-US" sz="1900" b="1"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E8AF9CA0-238F-E34D-AC8E-74A2BFD1197A}"/>
              </a:ext>
            </a:extLst>
          </p:cNvPr>
          <p:cNvSpPr txBox="1">
            <a:spLocks/>
          </p:cNvSpPr>
          <p:nvPr/>
        </p:nvSpPr>
        <p:spPr bwMode="auto">
          <a:xfrm>
            <a:off x="3036282" y="1578736"/>
            <a:ext cx="6119436" cy="36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BB4D083-517A-174C-921E-E5F93BBAEC13}"/>
              </a:ext>
            </a:extLst>
          </p:cNvPr>
          <p:cNvSpPr txBox="1"/>
          <p:nvPr/>
        </p:nvSpPr>
        <p:spPr>
          <a:xfrm>
            <a:off x="8951466" y="5766113"/>
            <a:ext cx="3129698"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35" hangingPunct="0"/>
            <a:r>
              <a:rPr lang="en-US" sz="1400" b="1" kern="0" dirty="0">
                <a:latin typeface="Avenir Light"/>
                <a:sym typeface="Avenir Light"/>
              </a:rPr>
              <a:t>Jei Africa at jafrica@marincounty.org</a:t>
            </a:r>
          </a:p>
        </p:txBody>
      </p:sp>
      <p:sp>
        <p:nvSpPr>
          <p:cNvPr id="10" name="Title 4">
            <a:extLst>
              <a:ext uri="{FF2B5EF4-FFF2-40B4-BE49-F238E27FC236}">
                <a16:creationId xmlns:a16="http://schemas.microsoft.com/office/drawing/2014/main" id="{F8321CD6-3D92-E047-9A91-A4D12DAB4D3F}"/>
              </a:ext>
            </a:extLst>
          </p:cNvPr>
          <p:cNvSpPr txBox="1">
            <a:spLocks/>
          </p:cNvSpPr>
          <p:nvPr/>
        </p:nvSpPr>
        <p:spPr bwMode="auto">
          <a:xfrm>
            <a:off x="2152651" y="1323594"/>
            <a:ext cx="2947689" cy="405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900" dirty="0">
                <a:latin typeface="Arial" panose="020B0604020202020204" pitchFamily="34" charset="0"/>
                <a:cs typeface="Arial" panose="020B0604020202020204" pitchFamily="34" charset="0"/>
              </a:rPr>
              <a:t>Vulnerability</a:t>
            </a:r>
          </a:p>
        </p:txBody>
      </p:sp>
      <p:sp>
        <p:nvSpPr>
          <p:cNvPr id="11" name="Content Placeholder 5">
            <a:extLst>
              <a:ext uri="{FF2B5EF4-FFF2-40B4-BE49-F238E27FC236}">
                <a16:creationId xmlns:a16="http://schemas.microsoft.com/office/drawing/2014/main" id="{7F877983-1D75-7346-8C39-E45CAD97B14C}"/>
              </a:ext>
            </a:extLst>
          </p:cNvPr>
          <p:cNvSpPr txBox="1">
            <a:spLocks/>
          </p:cNvSpPr>
          <p:nvPr/>
        </p:nvSpPr>
        <p:spPr bwMode="auto">
          <a:xfrm>
            <a:off x="5592589" y="1323594"/>
            <a:ext cx="4736267" cy="405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S PGothic"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S PGothic" charset="0"/>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S PGothic" charset="0"/>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S PGothic" charset="0"/>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531" dirty="0">
                <a:solidFill>
                  <a:schemeClr val="tx1">
                    <a:lumMod val="85000"/>
                    <a:lumOff val="15000"/>
                  </a:schemeClr>
                </a:solidFill>
                <a:latin typeface="Arial" panose="020B0604020202020204" pitchFamily="34" charset="0"/>
                <a:cs typeface="Arial" panose="020B0604020202020204" pitchFamily="34" charset="0"/>
              </a:rPr>
              <a:t>Vulnerability here does not mean being weak or submissive. To the contrary, it implies the courage to be yourself. It means replacing “professional distance and cool” with uncertainty, risk, and emotional exposure. Opportunities for vulnerability present themselves to us at work every day. </a:t>
            </a:r>
          </a:p>
        </p:txBody>
      </p:sp>
      <p:sp>
        <p:nvSpPr>
          <p:cNvPr id="12" name="Rectangle 11">
            <a:extLst>
              <a:ext uri="{FF2B5EF4-FFF2-40B4-BE49-F238E27FC236}">
                <a16:creationId xmlns:a16="http://schemas.microsoft.com/office/drawing/2014/main" id="{5F27CB18-D839-0B46-82C4-9D57C7FE16BA}"/>
              </a:ext>
            </a:extLst>
          </p:cNvPr>
          <p:cNvSpPr/>
          <p:nvPr/>
        </p:nvSpPr>
        <p:spPr>
          <a:xfrm>
            <a:off x="5592589" y="5405982"/>
            <a:ext cx="3563129" cy="333375"/>
          </a:xfrm>
          <a:prstGeom prst="rect">
            <a:avLst/>
          </a:prstGeom>
        </p:spPr>
        <p:txBody>
          <a:bodyPr wrap="square" anchor="t">
            <a:normAutofit/>
          </a:bodyPr>
          <a:lstStyle/>
          <a:p>
            <a:pPr defTabSz="412735" hangingPunct="0">
              <a:lnSpc>
                <a:spcPct val="90000"/>
              </a:lnSpc>
              <a:spcAft>
                <a:spcPts val="450"/>
              </a:spcAft>
            </a:pPr>
            <a:r>
              <a:rPr lang="en-US" sz="900" kern="0" dirty="0">
                <a:solidFill>
                  <a:srgbClr val="FFFFFF"/>
                </a:solidFill>
                <a:latin typeface="Arial" panose="020B0604020202020204" pitchFamily="34" charset="0"/>
                <a:cs typeface="Arial" panose="020B0604020202020204" pitchFamily="34" charset="0"/>
                <a:sym typeface="Avenir Light"/>
                <a:hlinkClick r:id="rId4"/>
              </a:rPr>
              <a:t>https://hbr.org/2014/12/what-bosses-gain-by-being-vulnerable</a:t>
            </a:r>
            <a:endParaRPr lang="en-US" sz="900" kern="0" dirty="0">
              <a:solidFill>
                <a:srgbClr val="FFFFFF"/>
              </a:solidFill>
              <a:latin typeface="Arial" panose="020B0604020202020204" pitchFamily="34" charset="0"/>
              <a:cs typeface="Arial" panose="020B0604020202020204" pitchFamily="34" charset="0"/>
              <a:sym typeface="Avenir Light"/>
            </a:endParaRPr>
          </a:p>
        </p:txBody>
      </p:sp>
    </p:spTree>
    <p:extLst>
      <p:ext uri="{BB962C8B-B14F-4D97-AF65-F5344CB8AC3E}">
        <p14:creationId xmlns:p14="http://schemas.microsoft.com/office/powerpoint/2010/main" val="178286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0836" y="5181601"/>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13" name="TextBox 2">
            <a:extLst>
              <a:ext uri="{FF2B5EF4-FFF2-40B4-BE49-F238E27FC236}">
                <a16:creationId xmlns:a16="http://schemas.microsoft.com/office/drawing/2014/main" id="{1316ED4D-0C53-4DCB-B6E5-B30D61ED4779}"/>
              </a:ext>
            </a:extLst>
          </p:cNvPr>
          <p:cNvSpPr txBox="1">
            <a:spLocks noChangeArrowheads="1"/>
          </p:cNvSpPr>
          <p:nvPr/>
        </p:nvSpPr>
        <p:spPr bwMode="auto">
          <a:xfrm>
            <a:off x="5950529" y="2677272"/>
            <a:ext cx="5808021" cy="112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2">
              <a:buFont typeface="Wingdings" pitchFamily="2" charset="2"/>
              <a:buChar char="Ø"/>
            </a:pPr>
            <a:endParaRPr lang="en-US" sz="2000" dirty="0">
              <a:latin typeface="Arial" panose="020B0604020202020204" pitchFamily="34" charset="0"/>
              <a:cs typeface="Arial" panose="020B0604020202020204" pitchFamily="34" charset="0"/>
            </a:endParaRPr>
          </a:p>
          <a:p>
            <a:pPr lvl="2">
              <a:buFont typeface="Wingdings" pitchFamily="2" charset="2"/>
              <a:buChar char="Ø"/>
            </a:pPr>
            <a:endParaRPr lang="en-US" sz="2000" dirty="0">
              <a:latin typeface="Arial" panose="020B0604020202020204" pitchFamily="34" charset="0"/>
              <a:cs typeface="Arial" panose="020B0604020202020204" pitchFamily="34" charset="0"/>
            </a:endParaRPr>
          </a:p>
          <a:p>
            <a:pPr marL="914400" lvl="2" indent="0">
              <a:buNone/>
            </a:pPr>
            <a:endParaRPr lang="en-US" sz="1900" b="1"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E8AF9CA0-238F-E34D-AC8E-74A2BFD1197A}"/>
              </a:ext>
            </a:extLst>
          </p:cNvPr>
          <p:cNvSpPr txBox="1">
            <a:spLocks/>
          </p:cNvSpPr>
          <p:nvPr/>
        </p:nvSpPr>
        <p:spPr bwMode="auto">
          <a:xfrm>
            <a:off x="3036282" y="1578736"/>
            <a:ext cx="6119436" cy="36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BB4D083-517A-174C-921E-E5F93BBAEC13}"/>
              </a:ext>
            </a:extLst>
          </p:cNvPr>
          <p:cNvSpPr txBox="1"/>
          <p:nvPr/>
        </p:nvSpPr>
        <p:spPr>
          <a:xfrm>
            <a:off x="8951466" y="5766113"/>
            <a:ext cx="3129698"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35" hangingPunct="0"/>
            <a:r>
              <a:rPr lang="en-US" sz="1400" b="1" kern="0" dirty="0">
                <a:latin typeface="Avenir Light"/>
                <a:sym typeface="Avenir Light"/>
              </a:rPr>
              <a:t>Jei Africa at jafrica@marincounty.org</a:t>
            </a:r>
          </a:p>
        </p:txBody>
      </p:sp>
      <p:sp>
        <p:nvSpPr>
          <p:cNvPr id="9" name="Title 1">
            <a:extLst>
              <a:ext uri="{FF2B5EF4-FFF2-40B4-BE49-F238E27FC236}">
                <a16:creationId xmlns:a16="http://schemas.microsoft.com/office/drawing/2014/main" id="{31D5DCC7-75D0-CB42-9F27-01A890A0C64E}"/>
              </a:ext>
            </a:extLst>
          </p:cNvPr>
          <p:cNvSpPr txBox="1">
            <a:spLocks/>
          </p:cNvSpPr>
          <p:nvPr/>
        </p:nvSpPr>
        <p:spPr bwMode="auto">
          <a:xfrm>
            <a:off x="433450" y="60499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4000" dirty="0">
                <a:latin typeface="Arial" panose="020B0604020202020204" pitchFamily="34" charset="0"/>
                <a:cs typeface="Arial" panose="020B0604020202020204" pitchFamily="34" charset="0"/>
              </a:rPr>
              <a:t>What we’ve in done in BHRS</a:t>
            </a:r>
          </a:p>
        </p:txBody>
      </p:sp>
      <p:sp>
        <p:nvSpPr>
          <p:cNvPr id="14" name="Content Placeholder 2">
            <a:extLst>
              <a:ext uri="{FF2B5EF4-FFF2-40B4-BE49-F238E27FC236}">
                <a16:creationId xmlns:a16="http://schemas.microsoft.com/office/drawing/2014/main" id="{A5BCE940-AE8A-3149-8843-B48490AC9335}"/>
              </a:ext>
            </a:extLst>
          </p:cNvPr>
          <p:cNvSpPr txBox="1">
            <a:spLocks/>
          </p:cNvSpPr>
          <p:nvPr/>
        </p:nvSpPr>
        <p:spPr bwMode="auto">
          <a:xfrm>
            <a:off x="635825" y="1825625"/>
            <a:ext cx="109203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S PGothic"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S PGothic" charset="0"/>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S PGothic" charset="0"/>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S PGothic" charset="0"/>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Increased communication </a:t>
            </a:r>
          </a:p>
          <a:p>
            <a:pPr marL="914400" lvl="1" indent="-457200" algn="l">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Be clear about what you know/don’t know and what you are working on and what is on your mind</a:t>
            </a:r>
          </a:p>
          <a:p>
            <a:pPr marL="914400" lvl="1" indent="-457200" algn="l">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Shift from monthly to weekly (brief) meetings on Fri at 11 am </a:t>
            </a:r>
          </a:p>
          <a:p>
            <a:pPr marL="800098" lvl="1" indent="-457200" algn="l">
              <a:buFont typeface="Arial" panose="020B0604020202020204" pitchFamily="34" charset="0"/>
              <a:buChar char="•"/>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Engaged with staff to develop strategies to care for themselves and others</a:t>
            </a:r>
          </a:p>
          <a:p>
            <a:pPr marL="914400" lvl="1" indent="-457200" algn="l">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Meditation moments, Mindfulness check-in, chair yoga, Reflective Space, after hour (virtual) socials, book clubs, affinity groups, monthly challenges</a:t>
            </a:r>
          </a:p>
          <a:p>
            <a:pPr marL="457200" indent="-457200" algn="l">
              <a:buFont typeface="Arial" panose="020B0604020202020204" pitchFamily="34" charset="0"/>
              <a:buChar char="•"/>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Normalize (“it’s okay not to be okay”) and offer resources (to re-energize and re-engage)</a:t>
            </a:r>
          </a:p>
          <a:p>
            <a:pPr marL="457200" indent="-457200" algn="l">
              <a:buFont typeface="Arial" panose="020B0604020202020204" pitchFamily="34" charset="0"/>
              <a:buChar char="•"/>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219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0836" y="5181601"/>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13" name="TextBox 2">
            <a:extLst>
              <a:ext uri="{FF2B5EF4-FFF2-40B4-BE49-F238E27FC236}">
                <a16:creationId xmlns:a16="http://schemas.microsoft.com/office/drawing/2014/main" id="{1316ED4D-0C53-4DCB-B6E5-B30D61ED4779}"/>
              </a:ext>
            </a:extLst>
          </p:cNvPr>
          <p:cNvSpPr txBox="1">
            <a:spLocks noChangeArrowheads="1"/>
          </p:cNvSpPr>
          <p:nvPr/>
        </p:nvSpPr>
        <p:spPr bwMode="auto">
          <a:xfrm>
            <a:off x="5950529" y="2677272"/>
            <a:ext cx="5808021" cy="112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2">
              <a:buFont typeface="Wingdings" pitchFamily="2" charset="2"/>
              <a:buChar char="Ø"/>
            </a:pPr>
            <a:endParaRPr lang="en-US" sz="2000" dirty="0">
              <a:latin typeface="Arial" panose="020B0604020202020204" pitchFamily="34" charset="0"/>
              <a:cs typeface="Arial" panose="020B0604020202020204" pitchFamily="34" charset="0"/>
            </a:endParaRPr>
          </a:p>
          <a:p>
            <a:pPr lvl="2">
              <a:buFont typeface="Wingdings" pitchFamily="2" charset="2"/>
              <a:buChar char="Ø"/>
            </a:pPr>
            <a:endParaRPr lang="en-US" sz="2000" dirty="0">
              <a:latin typeface="Arial" panose="020B0604020202020204" pitchFamily="34" charset="0"/>
              <a:cs typeface="Arial" panose="020B0604020202020204" pitchFamily="34" charset="0"/>
            </a:endParaRPr>
          </a:p>
          <a:p>
            <a:pPr marL="914400" lvl="2" indent="0">
              <a:buNone/>
            </a:pPr>
            <a:endParaRPr lang="en-US" sz="1900" b="1"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E8AF9CA0-238F-E34D-AC8E-74A2BFD1197A}"/>
              </a:ext>
            </a:extLst>
          </p:cNvPr>
          <p:cNvSpPr txBox="1">
            <a:spLocks/>
          </p:cNvSpPr>
          <p:nvPr/>
        </p:nvSpPr>
        <p:spPr bwMode="auto">
          <a:xfrm>
            <a:off x="3036282" y="1578736"/>
            <a:ext cx="6119436" cy="36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BB4D083-517A-174C-921E-E5F93BBAEC13}"/>
              </a:ext>
            </a:extLst>
          </p:cNvPr>
          <p:cNvSpPr txBox="1"/>
          <p:nvPr/>
        </p:nvSpPr>
        <p:spPr>
          <a:xfrm>
            <a:off x="8951466" y="5766113"/>
            <a:ext cx="3129698"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35" hangingPunct="0"/>
            <a:r>
              <a:rPr lang="en-US" sz="1400" b="1" kern="0" dirty="0">
                <a:latin typeface="Avenir Light"/>
                <a:sym typeface="Avenir Light"/>
              </a:rPr>
              <a:t>Jei Africa at jafrica@marincounty.org</a:t>
            </a:r>
          </a:p>
        </p:txBody>
      </p:sp>
      <p:sp>
        <p:nvSpPr>
          <p:cNvPr id="9" name="Title 1">
            <a:extLst>
              <a:ext uri="{FF2B5EF4-FFF2-40B4-BE49-F238E27FC236}">
                <a16:creationId xmlns:a16="http://schemas.microsoft.com/office/drawing/2014/main" id="{31D5DCC7-75D0-CB42-9F27-01A890A0C64E}"/>
              </a:ext>
            </a:extLst>
          </p:cNvPr>
          <p:cNvSpPr txBox="1">
            <a:spLocks/>
          </p:cNvSpPr>
          <p:nvPr/>
        </p:nvSpPr>
        <p:spPr bwMode="auto">
          <a:xfrm>
            <a:off x="433450" y="60499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4000" dirty="0">
                <a:latin typeface="Arial" panose="020B0604020202020204" pitchFamily="34" charset="0"/>
                <a:cs typeface="Arial" panose="020B0604020202020204" pitchFamily="34" charset="0"/>
              </a:rPr>
              <a:t>Reflective Space</a:t>
            </a:r>
          </a:p>
        </p:txBody>
      </p:sp>
      <p:sp>
        <p:nvSpPr>
          <p:cNvPr id="14" name="Content Placeholder 2">
            <a:extLst>
              <a:ext uri="{FF2B5EF4-FFF2-40B4-BE49-F238E27FC236}">
                <a16:creationId xmlns:a16="http://schemas.microsoft.com/office/drawing/2014/main" id="{A5BCE940-AE8A-3149-8843-B48490AC9335}"/>
              </a:ext>
            </a:extLst>
          </p:cNvPr>
          <p:cNvSpPr txBox="1">
            <a:spLocks/>
          </p:cNvSpPr>
          <p:nvPr/>
        </p:nvSpPr>
        <p:spPr bwMode="auto">
          <a:xfrm>
            <a:off x="635825" y="1914505"/>
            <a:ext cx="10920350" cy="364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S PGothic"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S PGothic" charset="0"/>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S PGothic" charset="0"/>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S PGothic" charset="0"/>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lumMod val="75000"/>
                    <a:lumOff val="25000"/>
                  </a:schemeClr>
                </a:solidFill>
                <a:latin typeface="Arial" panose="020B0604020202020204" pitchFamily="34" charset="0"/>
                <a:cs typeface="Arial" panose="020B0604020202020204" pitchFamily="34" charset="0"/>
              </a:rPr>
              <a:t>Guiding questions to help discussions:</a:t>
            </a:r>
          </a:p>
          <a:p>
            <a:pPr algn="l"/>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Why are we having these conversations? What’s the intention?</a:t>
            </a:r>
          </a:p>
          <a:p>
            <a:pPr marL="457200" indent="-457200" algn="l">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What’s the impact of my role (positional power) and how can it influence staff and/or discussion?</a:t>
            </a:r>
          </a:p>
          <a:p>
            <a:pPr marL="457200" indent="-457200" algn="l">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How is this discussion connected to our organizational values and our commitment to our clients and community?</a:t>
            </a:r>
          </a:p>
          <a:p>
            <a:pPr marL="457200" indent="-457200" algn="l">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What resources can I share to help support staff and/or to direct those who are interested to learn more about what we talked about? </a:t>
            </a:r>
          </a:p>
          <a:p>
            <a:pPr marL="457200" indent="-457200" algn="l">
              <a:buFont typeface="Arial" panose="020B0604020202020204" pitchFamily="34" charset="0"/>
              <a:buChar char="•"/>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874C77F-29A2-2F4A-82A4-3F1DFB2A9B99}"/>
              </a:ext>
            </a:extLst>
          </p:cNvPr>
          <p:cNvSpPr txBox="1"/>
          <p:nvPr/>
        </p:nvSpPr>
        <p:spPr>
          <a:xfrm>
            <a:off x="1863869" y="5279264"/>
            <a:ext cx="3642344" cy="438582"/>
          </a:xfrm>
          <a:prstGeom prst="rect">
            <a:avLst/>
          </a:prstGeom>
          <a:noFill/>
        </p:spPr>
        <p:txBody>
          <a:bodyPr wrap="none" rtlCol="0">
            <a:spAutoFit/>
          </a:bodyPr>
          <a:lstStyle/>
          <a:p>
            <a:pPr algn="ctr" defTabSz="412735" hangingPunct="0"/>
            <a:r>
              <a:rPr lang="en-US" sz="1969" kern="0" dirty="0">
                <a:solidFill>
                  <a:schemeClr val="tx1">
                    <a:lumMod val="75000"/>
                    <a:lumOff val="25000"/>
                  </a:schemeClr>
                </a:solidFill>
                <a:latin typeface="Arial" panose="020B0604020202020204" pitchFamily="34" charset="0"/>
                <a:cs typeface="Arial" panose="020B0604020202020204" pitchFamily="34" charset="0"/>
                <a:sym typeface="Avenir Light"/>
              </a:rPr>
              <a:t>Please ask permission for use</a:t>
            </a:r>
            <a:r>
              <a:rPr lang="en-US" sz="2250" kern="0" dirty="0">
                <a:solidFill>
                  <a:schemeClr val="tx1">
                    <a:lumMod val="75000"/>
                    <a:lumOff val="25000"/>
                  </a:schemeClr>
                </a:solidFill>
                <a:latin typeface="Arial" panose="020B0604020202020204" pitchFamily="34" charset="0"/>
                <a:cs typeface="Arial" panose="020B0604020202020204" pitchFamily="34" charset="0"/>
                <a:sym typeface="Avenir Light"/>
              </a:rPr>
              <a:t>.</a:t>
            </a:r>
          </a:p>
        </p:txBody>
      </p:sp>
    </p:spTree>
    <p:extLst>
      <p:ext uri="{BB962C8B-B14F-4D97-AF65-F5344CB8AC3E}">
        <p14:creationId xmlns:p14="http://schemas.microsoft.com/office/powerpoint/2010/main" val="4102565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0836" y="5181601"/>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13" name="TextBox 2">
            <a:extLst>
              <a:ext uri="{FF2B5EF4-FFF2-40B4-BE49-F238E27FC236}">
                <a16:creationId xmlns:a16="http://schemas.microsoft.com/office/drawing/2014/main" id="{1316ED4D-0C53-4DCB-B6E5-B30D61ED4779}"/>
              </a:ext>
            </a:extLst>
          </p:cNvPr>
          <p:cNvSpPr txBox="1">
            <a:spLocks noChangeArrowheads="1"/>
          </p:cNvSpPr>
          <p:nvPr/>
        </p:nvSpPr>
        <p:spPr bwMode="auto">
          <a:xfrm>
            <a:off x="5950529" y="2677272"/>
            <a:ext cx="5808021" cy="112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2">
              <a:buFont typeface="Wingdings" pitchFamily="2" charset="2"/>
              <a:buChar char="Ø"/>
            </a:pPr>
            <a:endParaRPr lang="en-US" sz="2000" dirty="0">
              <a:latin typeface="Arial" panose="020B0604020202020204" pitchFamily="34" charset="0"/>
              <a:cs typeface="Arial" panose="020B0604020202020204" pitchFamily="34" charset="0"/>
            </a:endParaRPr>
          </a:p>
          <a:p>
            <a:pPr lvl="2">
              <a:buFont typeface="Wingdings" pitchFamily="2" charset="2"/>
              <a:buChar char="Ø"/>
            </a:pPr>
            <a:endParaRPr lang="en-US" sz="2000" dirty="0">
              <a:latin typeface="Arial" panose="020B0604020202020204" pitchFamily="34" charset="0"/>
              <a:cs typeface="Arial" panose="020B0604020202020204" pitchFamily="34" charset="0"/>
            </a:endParaRPr>
          </a:p>
          <a:p>
            <a:pPr marL="914400" lvl="2" indent="0">
              <a:buNone/>
            </a:pPr>
            <a:endParaRPr lang="en-US" sz="1900" b="1" dirty="0">
              <a:latin typeface="Arial" panose="020B0604020202020204" pitchFamily="34" charset="0"/>
              <a:cs typeface="Arial" panose="020B0604020202020204" pitchFamily="34" charset="0"/>
            </a:endParaRPr>
          </a:p>
        </p:txBody>
      </p:sp>
      <p:sp>
        <p:nvSpPr>
          <p:cNvPr id="9" name="Rectangle 7">
            <a:extLst>
              <a:ext uri="{FF2B5EF4-FFF2-40B4-BE49-F238E27FC236}">
                <a16:creationId xmlns:a16="http://schemas.microsoft.com/office/drawing/2014/main" id="{95744925-DE2A-49D4-896F-F9BF3EE3513E}"/>
              </a:ext>
            </a:extLst>
          </p:cNvPr>
          <p:cNvSpPr txBox="1">
            <a:spLocks noChangeArrowheads="1"/>
          </p:cNvSpPr>
          <p:nvPr/>
        </p:nvSpPr>
        <p:spPr bwMode="auto">
          <a:xfrm>
            <a:off x="6392454" y="1487150"/>
            <a:ext cx="5172933" cy="46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defRPr/>
            </a:pPr>
            <a:br>
              <a:rPr lang="en-US" altLang="en-US" sz="3200" b="1" dirty="0">
                <a:solidFill>
                  <a:srgbClr val="FF6600"/>
                </a:solidFill>
                <a:effectLst>
                  <a:outerShdw blurRad="38100" dist="38100" dir="2700000" algn="tl">
                    <a:srgbClr val="C0C0C0"/>
                  </a:outerShdw>
                </a:effectLst>
                <a:latin typeface="Arial" panose="020B0604020202020204" pitchFamily="34" charset="0"/>
              </a:rPr>
            </a:br>
            <a:endParaRPr lang="en-US" altLang="en-US" sz="3000" b="1" u="sng" dirty="0">
              <a:solidFill>
                <a:srgbClr val="E46C0A"/>
              </a:solidFill>
              <a:effectLst>
                <a:outerShdw blurRad="38100" dist="38100" dir="2700000" algn="tl">
                  <a:srgbClr val="C0C0C0"/>
                </a:outerShdw>
              </a:effectLst>
              <a:latin typeface="Arial" panose="020B0604020202020204" pitchFamily="34" charset="0"/>
            </a:endParaRPr>
          </a:p>
        </p:txBody>
      </p:sp>
      <p:sp>
        <p:nvSpPr>
          <p:cNvPr id="12" name="Rectangle 4">
            <a:extLst>
              <a:ext uri="{FF2B5EF4-FFF2-40B4-BE49-F238E27FC236}">
                <a16:creationId xmlns:a16="http://schemas.microsoft.com/office/drawing/2014/main" id="{D0B2F92F-D863-AB4F-97AE-C268C265A78D}"/>
              </a:ext>
            </a:extLst>
          </p:cNvPr>
          <p:cNvSpPr txBox="1">
            <a:spLocks noChangeArrowheads="1"/>
          </p:cNvSpPr>
          <p:nvPr/>
        </p:nvSpPr>
        <p:spPr bwMode="auto">
          <a:xfrm>
            <a:off x="5621870" y="2361156"/>
            <a:ext cx="5203954" cy="18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b="1" dirty="0">
                <a:latin typeface="Arial"/>
                <a:ea typeface="MS PGothic"/>
                <a:cs typeface="Arial"/>
              </a:rPr>
              <a:t>Kim Brown Sims, RN</a:t>
            </a:r>
            <a:endParaRPr lang="en-US" altLang="en-US" b="1" dirty="0">
              <a:solidFill>
                <a:prstClr val="black"/>
              </a:solidFill>
              <a:latin typeface="Arial" panose="020B0604020202020204" pitchFamily="34" charset="0"/>
            </a:endParaRPr>
          </a:p>
          <a:p>
            <a:pPr algn="ctr" defTabSz="457200" fontAlgn="base">
              <a:lnSpc>
                <a:spcPct val="80000"/>
              </a:lnSpc>
              <a:spcAft>
                <a:spcPct val="0"/>
              </a:spcAft>
              <a:buNone/>
            </a:pPr>
            <a:r>
              <a:rPr lang="en-US" altLang="en-US" sz="2800" dirty="0">
                <a:latin typeface="Arial"/>
                <a:ea typeface="MS PGothic"/>
                <a:cs typeface="Arial"/>
              </a:rPr>
              <a:t>CEO &amp; Founder </a:t>
            </a:r>
          </a:p>
          <a:p>
            <a:pPr algn="ctr" defTabSz="457200">
              <a:lnSpc>
                <a:spcPct val="80000"/>
              </a:lnSpc>
              <a:spcAft>
                <a:spcPct val="0"/>
              </a:spcAft>
              <a:buNone/>
            </a:pPr>
            <a:r>
              <a:rPr lang="en-US" altLang="en-US" sz="2800" dirty="0">
                <a:latin typeface="Arial"/>
                <a:ea typeface="MS PGothic"/>
                <a:cs typeface="Arial"/>
              </a:rPr>
              <a:t>KBS Leadership</a:t>
            </a:r>
            <a:endParaRPr lang="en-US" dirty="0"/>
          </a:p>
          <a:p>
            <a:pPr algn="ctr" defTabSz="457200">
              <a:lnSpc>
                <a:spcPct val="80000"/>
              </a:lnSpc>
              <a:spcAft>
                <a:spcPct val="0"/>
              </a:spcAft>
              <a:buNone/>
            </a:pPr>
            <a:r>
              <a:rPr lang="en-US" altLang="en-US" sz="2800" dirty="0">
                <a:latin typeface="Arial"/>
                <a:ea typeface="MS PGothic"/>
                <a:cs typeface="Arial"/>
              </a:rPr>
              <a:t>Board President, Mentis Napa</a:t>
            </a:r>
            <a:endParaRPr lang="en-US" altLang="en-US" sz="2800" dirty="0">
              <a:latin typeface="Arial" panose="020B0604020202020204" pitchFamily="34" charset="0"/>
              <a:cs typeface="Arial"/>
            </a:endParaRPr>
          </a:p>
        </p:txBody>
      </p:sp>
      <p:pic>
        <p:nvPicPr>
          <p:cNvPr id="2" name="Picture 3" descr="A picture containing dark, light, window&#10;&#10;Description automatically generated">
            <a:extLst>
              <a:ext uri="{FF2B5EF4-FFF2-40B4-BE49-F238E27FC236}">
                <a16:creationId xmlns:a16="http://schemas.microsoft.com/office/drawing/2014/main" id="{6D9C2981-180F-45A2-9A76-4AAF2D59B431}"/>
              </a:ext>
            </a:extLst>
          </p:cNvPr>
          <p:cNvPicPr>
            <a:picLocks noChangeAspect="1"/>
          </p:cNvPicPr>
          <p:nvPr/>
        </p:nvPicPr>
        <p:blipFill>
          <a:blip r:embed="rId4"/>
          <a:stretch>
            <a:fillRect/>
          </a:stretch>
        </p:blipFill>
        <p:spPr>
          <a:xfrm>
            <a:off x="64479" y="785446"/>
            <a:ext cx="7168659" cy="4867028"/>
          </a:xfrm>
          <a:prstGeom prst="rect">
            <a:avLst/>
          </a:prstGeom>
        </p:spPr>
      </p:pic>
    </p:spTree>
    <p:extLst>
      <p:ext uri="{BB962C8B-B14F-4D97-AF65-F5344CB8AC3E}">
        <p14:creationId xmlns:p14="http://schemas.microsoft.com/office/powerpoint/2010/main" val="1160713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Kim Brown Sims…"/>
          <p:cNvSpPr txBox="1"/>
          <p:nvPr/>
        </p:nvSpPr>
        <p:spPr>
          <a:xfrm>
            <a:off x="5940901" y="4788831"/>
            <a:ext cx="3986740" cy="1039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2" tIns="27092" rIns="27092" bIns="27092" anchor="ctr">
            <a:spAutoFit/>
          </a:bodyPr>
          <a:lstStyle/>
          <a:p>
            <a:pPr algn="ctr" defTabSz="415430" hangingPunct="0">
              <a:defRPr sz="1600">
                <a:latin typeface="+mj-lt"/>
                <a:ea typeface="+mj-ea"/>
                <a:cs typeface="+mj-cs"/>
                <a:sym typeface="Helvetica"/>
              </a:defRPr>
            </a:pPr>
            <a:endParaRPr sz="1600" kern="0" dirty="0">
              <a:solidFill>
                <a:srgbClr val="000000"/>
              </a:solidFill>
              <a:latin typeface="Helvetica"/>
              <a:cs typeface="Helvetica"/>
              <a:sym typeface="Helvetica"/>
            </a:endParaRPr>
          </a:p>
          <a:p>
            <a:pPr algn="ctr" defTabSz="415430" hangingPunct="0">
              <a:defRPr sz="1600">
                <a:latin typeface="+mj-lt"/>
                <a:ea typeface="+mj-ea"/>
                <a:cs typeface="+mj-cs"/>
                <a:sym typeface="Helvetica"/>
              </a:defRPr>
            </a:pPr>
            <a:endParaRPr sz="1600" kern="0" dirty="0">
              <a:solidFill>
                <a:srgbClr val="000000"/>
              </a:solidFill>
              <a:latin typeface="Helvetica"/>
              <a:cs typeface="Helvetica"/>
              <a:sym typeface="Helvetica"/>
            </a:endParaRPr>
          </a:p>
          <a:p>
            <a:pPr defTabSz="415430" hangingPunct="0">
              <a:defRPr sz="1600">
                <a:latin typeface="+mj-lt"/>
                <a:ea typeface="+mj-ea"/>
                <a:cs typeface="+mj-cs"/>
                <a:sym typeface="Helvetica"/>
              </a:defRPr>
            </a:pPr>
            <a:r>
              <a:rPr sz="1600" kern="0" dirty="0">
                <a:solidFill>
                  <a:srgbClr val="000000"/>
                </a:solidFill>
                <a:latin typeface="Helvetica"/>
                <a:cs typeface="Helvetica"/>
                <a:sym typeface="Helvetica"/>
              </a:rPr>
              <a:t>Kim Brown Sims, MBA, RN, FACHE</a:t>
            </a:r>
          </a:p>
          <a:p>
            <a:pPr defTabSz="415430" hangingPunct="0">
              <a:defRPr sz="1600">
                <a:latin typeface="+mj-lt"/>
                <a:ea typeface="+mj-ea"/>
                <a:cs typeface="+mj-cs"/>
                <a:sym typeface="Helvetica"/>
              </a:defRPr>
            </a:pPr>
            <a:r>
              <a:rPr sz="1600" kern="0" dirty="0">
                <a:solidFill>
                  <a:srgbClr val="000000"/>
                </a:solidFill>
                <a:latin typeface="Helvetica"/>
                <a:cs typeface="Helvetica"/>
                <a:sym typeface="Helvetica"/>
              </a:rPr>
              <a:t>Executive Board Chair </a:t>
            </a:r>
          </a:p>
        </p:txBody>
      </p:sp>
      <p:sp>
        <p:nvSpPr>
          <p:cNvPr id="22" name="Shape 23"/>
          <p:cNvSpPr txBox="1"/>
          <p:nvPr/>
        </p:nvSpPr>
        <p:spPr>
          <a:xfrm>
            <a:off x="1653856" y="849287"/>
            <a:ext cx="8574090" cy="1061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57200" hangingPunct="0">
              <a:lnSpc>
                <a:spcPct val="90000"/>
              </a:lnSpc>
              <a:defRPr sz="4000" b="1">
                <a:solidFill>
                  <a:srgbClr val="DF6420"/>
                </a:solidFill>
                <a:latin typeface="Arial"/>
                <a:ea typeface="Arial"/>
                <a:cs typeface="Arial"/>
                <a:sym typeface="Arial"/>
              </a:defRPr>
            </a:pPr>
            <a:r>
              <a:rPr sz="4000" b="1" kern="0">
                <a:solidFill>
                  <a:srgbClr val="DF6420"/>
                </a:solidFill>
                <a:latin typeface="Arial"/>
                <a:cs typeface="Arial"/>
                <a:sym typeface="Arial"/>
              </a:rPr>
              <a:t>The Greatest Gift</a:t>
            </a:r>
          </a:p>
          <a:p>
            <a:pPr defTabSz="457200" hangingPunct="0">
              <a:lnSpc>
                <a:spcPct val="90000"/>
              </a:lnSpc>
              <a:defRPr sz="3000">
                <a:latin typeface="Arial"/>
                <a:ea typeface="Arial"/>
                <a:cs typeface="Arial"/>
                <a:sym typeface="Arial"/>
              </a:defRPr>
            </a:pPr>
            <a:r>
              <a:rPr sz="3000" kern="0">
                <a:solidFill>
                  <a:srgbClr val="000000"/>
                </a:solidFill>
                <a:latin typeface="Arial"/>
                <a:cs typeface="Arial"/>
                <a:sym typeface="Arial"/>
              </a:rPr>
              <a:t>Impact: The World in Which We Live</a:t>
            </a:r>
          </a:p>
        </p:txBody>
      </p:sp>
      <p:sp>
        <p:nvSpPr>
          <p:cNvPr id="24" name="Rob Weiss, LCSW…"/>
          <p:cNvSpPr txBox="1"/>
          <p:nvPr/>
        </p:nvSpPr>
        <p:spPr>
          <a:xfrm>
            <a:off x="9473322" y="5243658"/>
            <a:ext cx="181395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ctr" defTabSz="415430" hangingPunct="0">
              <a:defRPr sz="1600">
                <a:latin typeface="+mj-lt"/>
                <a:ea typeface="+mj-ea"/>
                <a:cs typeface="+mj-cs"/>
                <a:sym typeface="Helvetica"/>
              </a:defRPr>
            </a:pPr>
            <a:r>
              <a:rPr sz="1600" kern="0" dirty="0">
                <a:solidFill>
                  <a:srgbClr val="000000"/>
                </a:solidFill>
                <a:latin typeface="Helvetica"/>
                <a:cs typeface="Helvetica"/>
                <a:sym typeface="Helvetica"/>
              </a:rPr>
              <a:t>Rob Weiss, LCSW</a:t>
            </a:r>
          </a:p>
          <a:p>
            <a:pPr algn="ctr" defTabSz="415430" hangingPunct="0">
              <a:defRPr sz="1600">
                <a:latin typeface="+mj-lt"/>
                <a:ea typeface="+mj-ea"/>
                <a:cs typeface="+mj-cs"/>
                <a:sym typeface="Helvetica"/>
              </a:defRPr>
            </a:pPr>
            <a:r>
              <a:rPr sz="1600" kern="0" dirty="0">
                <a:solidFill>
                  <a:srgbClr val="000000"/>
                </a:solidFill>
                <a:latin typeface="Helvetica"/>
                <a:cs typeface="Helvetica"/>
                <a:sym typeface="Helvetica"/>
              </a:rPr>
              <a:t>Executive Director </a:t>
            </a:r>
          </a:p>
        </p:txBody>
      </p:sp>
      <p:pic>
        <p:nvPicPr>
          <p:cNvPr id="25" name="Image" descr="Image"/>
          <p:cNvPicPr>
            <a:picLocks noChangeAspect="1"/>
          </p:cNvPicPr>
          <p:nvPr/>
        </p:nvPicPr>
        <p:blipFill>
          <a:blip r:embed="rId3"/>
          <a:stretch>
            <a:fillRect/>
          </a:stretch>
        </p:blipFill>
        <p:spPr>
          <a:xfrm>
            <a:off x="8021006" y="5828429"/>
            <a:ext cx="2206940" cy="472074"/>
          </a:xfrm>
          <a:prstGeom prst="rect">
            <a:avLst/>
          </a:prstGeom>
          <a:ln w="12700">
            <a:miter lim="400000"/>
          </a:ln>
        </p:spPr>
      </p:pic>
      <p:pic>
        <p:nvPicPr>
          <p:cNvPr id="8" name="Picture 7" descr="A picture containing text, clipart&#10;&#10;Description automatically generated">
            <a:extLst>
              <a:ext uri="{FF2B5EF4-FFF2-40B4-BE49-F238E27FC236}">
                <a16:creationId xmlns:a16="http://schemas.microsoft.com/office/drawing/2014/main" id="{C8EF7BAA-8305-7A46-8E87-A0CD66469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12980"/>
            <a:ext cx="2403157" cy="1345768"/>
          </a:xfrm>
          <a:prstGeom prst="rect">
            <a:avLst/>
          </a:prstGeom>
        </p:spPr>
      </p:pic>
      <p:sp>
        <p:nvSpPr>
          <p:cNvPr id="9" name="TextBox 8">
            <a:extLst>
              <a:ext uri="{FF2B5EF4-FFF2-40B4-BE49-F238E27FC236}">
                <a16:creationId xmlns:a16="http://schemas.microsoft.com/office/drawing/2014/main" id="{5B65DFA8-72A1-6846-A8C6-978A077E93BA}"/>
              </a:ext>
            </a:extLst>
          </p:cNvPr>
          <p:cNvSpPr txBox="1"/>
          <p:nvPr/>
        </p:nvSpPr>
        <p:spPr>
          <a:xfrm>
            <a:off x="2403157" y="5520159"/>
            <a:ext cx="273136" cy="8939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 name="Shape 23"/>
          <p:cNvSpPr txBox="1"/>
          <p:nvPr/>
        </p:nvSpPr>
        <p:spPr>
          <a:xfrm>
            <a:off x="1724976" y="303529"/>
            <a:ext cx="8574090" cy="5047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57200" hangingPunct="0">
              <a:lnSpc>
                <a:spcPct val="90000"/>
              </a:lnSpc>
              <a:defRPr sz="4400" b="1">
                <a:solidFill>
                  <a:srgbClr val="DF6420"/>
                </a:solidFill>
                <a:latin typeface="Arial"/>
                <a:ea typeface="Arial"/>
                <a:cs typeface="Arial"/>
                <a:sym typeface="Arial"/>
              </a:defRPr>
            </a:pPr>
            <a:r>
              <a:rPr sz="4400" b="1" kern="0" dirty="0">
                <a:solidFill>
                  <a:srgbClr val="DF6420"/>
                </a:solidFill>
                <a:latin typeface="Arial"/>
                <a:cs typeface="Arial"/>
                <a:sym typeface="Arial"/>
              </a:rPr>
              <a:t>Objectives</a:t>
            </a:r>
            <a:endParaRPr sz="3600" b="1" kern="0" dirty="0">
              <a:solidFill>
                <a:srgbClr val="DF6420"/>
              </a:solidFill>
              <a:latin typeface="Arial"/>
              <a:cs typeface="Arial"/>
              <a:sym typeface="Arial"/>
            </a:endParaRPr>
          </a:p>
          <a:p>
            <a:pPr marL="0" lvl="1" indent="457200" defTabSz="457200" hangingPunct="0">
              <a:lnSpc>
                <a:spcPct val="90000"/>
              </a:lnSpc>
              <a:defRPr sz="3600" b="1">
                <a:solidFill>
                  <a:srgbClr val="E46C0A"/>
                </a:solidFill>
                <a:latin typeface="Arial"/>
                <a:ea typeface="Arial"/>
                <a:cs typeface="Arial"/>
                <a:sym typeface="Arial"/>
              </a:defRPr>
            </a:pPr>
            <a:endParaRPr sz="3600" b="1" kern="0" dirty="0">
              <a:solidFill>
                <a:srgbClr val="E46C0A"/>
              </a:solidFill>
              <a:latin typeface="Arial"/>
              <a:cs typeface="Arial"/>
              <a:sym typeface="Arial"/>
            </a:endParaRPr>
          </a:p>
          <a:p>
            <a:pPr marL="800100" lvl="1" indent="-342900" defTabSz="457200" hangingPunct="0">
              <a:buSzPct val="100000"/>
              <a:buFont typeface="Arial"/>
              <a:buChar char="•"/>
              <a:defRPr sz="2500">
                <a:latin typeface="Arial"/>
                <a:ea typeface="Arial"/>
                <a:cs typeface="Arial"/>
                <a:sym typeface="Arial"/>
              </a:defRPr>
            </a:pPr>
            <a:r>
              <a:rPr sz="2500" kern="0" dirty="0">
                <a:solidFill>
                  <a:srgbClr val="000000"/>
                </a:solidFill>
                <a:latin typeface="Arial"/>
                <a:cs typeface="Arial"/>
                <a:sym typeface="Arial"/>
              </a:rPr>
              <a:t>Discuss the physiologic responses to stress</a:t>
            </a:r>
          </a:p>
          <a:p>
            <a:pPr marL="800100" lvl="1" indent="-342900" defTabSz="457200" hangingPunct="0">
              <a:buSzPct val="100000"/>
              <a:buFont typeface="Arial"/>
              <a:buChar char="•"/>
              <a:defRPr sz="2500">
                <a:latin typeface="Arial"/>
                <a:ea typeface="Arial"/>
                <a:cs typeface="Arial"/>
                <a:sym typeface="Arial"/>
              </a:defRPr>
            </a:pPr>
            <a:r>
              <a:rPr sz="2500" kern="0" dirty="0">
                <a:solidFill>
                  <a:srgbClr val="000000"/>
                </a:solidFill>
                <a:latin typeface="Arial"/>
                <a:cs typeface="Arial"/>
                <a:sym typeface="Arial"/>
              </a:rPr>
              <a:t>Describe the ten</a:t>
            </a:r>
            <a:r>
              <a:rPr lang="en-US" sz="2500" kern="0" dirty="0">
                <a:solidFill>
                  <a:srgbClr val="000000"/>
                </a:solidFill>
                <a:latin typeface="Arial"/>
                <a:cs typeface="Arial"/>
                <a:sym typeface="Arial"/>
              </a:rPr>
              <a:t>e</a:t>
            </a:r>
            <a:r>
              <a:rPr sz="2500" kern="0" dirty="0">
                <a:solidFill>
                  <a:srgbClr val="000000"/>
                </a:solidFill>
                <a:latin typeface="Arial"/>
                <a:cs typeface="Arial"/>
                <a:sym typeface="Arial"/>
              </a:rPr>
              <a:t>ts of Mind Body Medicine techniques to alleviate stress and anxiety</a:t>
            </a:r>
          </a:p>
          <a:p>
            <a:pPr marL="800100" lvl="1" indent="-342900" defTabSz="457200" hangingPunct="0">
              <a:buSzPct val="100000"/>
              <a:buFont typeface="Arial"/>
              <a:buChar char="•"/>
              <a:defRPr sz="2500">
                <a:latin typeface="Arial"/>
                <a:ea typeface="Arial"/>
                <a:cs typeface="Arial"/>
                <a:sym typeface="Arial"/>
              </a:defRPr>
            </a:pPr>
            <a:r>
              <a:rPr sz="2500" kern="0" dirty="0">
                <a:solidFill>
                  <a:srgbClr val="000000"/>
                </a:solidFill>
                <a:latin typeface="Arial"/>
                <a:cs typeface="Arial"/>
                <a:sym typeface="Arial"/>
              </a:rPr>
              <a:t>Understand the importance of acknowledging impacts from the pandemic, social and civic unrest and the financial crisis</a:t>
            </a:r>
          </a:p>
          <a:p>
            <a:pPr marL="800100" lvl="1" indent="-342900" defTabSz="457200" hangingPunct="0">
              <a:buSzPct val="100000"/>
              <a:buFont typeface="Arial"/>
              <a:buChar char="•"/>
              <a:defRPr sz="2500">
                <a:latin typeface="Arial"/>
                <a:ea typeface="Arial"/>
                <a:cs typeface="Arial"/>
                <a:sym typeface="Arial"/>
              </a:defRPr>
            </a:pPr>
            <a:r>
              <a:rPr sz="2500" kern="0" dirty="0">
                <a:solidFill>
                  <a:srgbClr val="000000"/>
                </a:solidFill>
                <a:latin typeface="Arial"/>
                <a:cs typeface="Arial"/>
                <a:sym typeface="Arial"/>
              </a:rPr>
              <a:t>Define moral </a:t>
            </a:r>
            <a:r>
              <a:rPr lang="en-US" sz="2500" kern="0" dirty="0">
                <a:solidFill>
                  <a:srgbClr val="000000"/>
                </a:solidFill>
                <a:latin typeface="Arial"/>
                <a:cs typeface="Arial"/>
                <a:sym typeface="Arial"/>
              </a:rPr>
              <a:t>i</a:t>
            </a:r>
            <a:r>
              <a:rPr sz="2500" kern="0" dirty="0">
                <a:solidFill>
                  <a:srgbClr val="000000"/>
                </a:solidFill>
                <a:latin typeface="Arial"/>
                <a:cs typeface="Arial"/>
                <a:sym typeface="Arial"/>
              </a:rPr>
              <a:t>njury, distress, and residue for essential workers</a:t>
            </a:r>
          </a:p>
          <a:p>
            <a:pPr marL="800100" lvl="1" indent="-342900" defTabSz="457200" hangingPunct="0">
              <a:buSzPct val="100000"/>
              <a:buFont typeface="Arial"/>
              <a:buChar char="•"/>
              <a:defRPr sz="2500">
                <a:latin typeface="Arial"/>
                <a:ea typeface="Arial"/>
                <a:cs typeface="Arial"/>
                <a:sym typeface="Arial"/>
              </a:defRPr>
            </a:pPr>
            <a:r>
              <a:rPr sz="2500" kern="0" dirty="0">
                <a:solidFill>
                  <a:srgbClr val="000000"/>
                </a:solidFill>
                <a:latin typeface="Arial"/>
                <a:cs typeface="Arial"/>
                <a:sym typeface="Arial"/>
              </a:rPr>
              <a:t>Take</a:t>
            </a:r>
            <a:r>
              <a:rPr lang="en-US" sz="2500" kern="0" dirty="0">
                <a:solidFill>
                  <a:srgbClr val="000000"/>
                </a:solidFill>
                <a:latin typeface="Arial"/>
                <a:cs typeface="Arial"/>
                <a:sym typeface="Arial"/>
              </a:rPr>
              <a:t>-</a:t>
            </a:r>
            <a:r>
              <a:rPr sz="2500" kern="0" dirty="0">
                <a:solidFill>
                  <a:srgbClr val="000000"/>
                </a:solidFill>
                <a:latin typeface="Arial"/>
                <a:cs typeface="Arial"/>
                <a:sym typeface="Arial"/>
              </a:rPr>
              <a:t>away leadership strategies to engage and support staff</a:t>
            </a:r>
          </a:p>
        </p:txBody>
      </p:sp>
      <p:pic>
        <p:nvPicPr>
          <p:cNvPr id="28" name="Image" descr="Image"/>
          <p:cNvPicPr>
            <a:picLocks noChangeAspect="1"/>
          </p:cNvPicPr>
          <p:nvPr/>
        </p:nvPicPr>
        <p:blipFill>
          <a:blip r:embed="rId3"/>
          <a:stretch>
            <a:fillRect/>
          </a:stretch>
        </p:blipFill>
        <p:spPr>
          <a:xfrm>
            <a:off x="7521040" y="5520159"/>
            <a:ext cx="2892579" cy="618734"/>
          </a:xfrm>
          <a:prstGeom prst="rect">
            <a:avLst/>
          </a:prstGeom>
          <a:ln w="12700">
            <a:miter lim="400000"/>
          </a:ln>
        </p:spPr>
      </p:pic>
      <p:pic>
        <p:nvPicPr>
          <p:cNvPr id="4" name="Picture 3" descr="A picture containing text, clipart&#10;&#10;Description automatically generated">
            <a:extLst>
              <a:ext uri="{FF2B5EF4-FFF2-40B4-BE49-F238E27FC236}">
                <a16:creationId xmlns:a16="http://schemas.microsoft.com/office/drawing/2014/main" id="{93ACA37F-FDD4-3B46-8930-AE3FE0C13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01829"/>
            <a:ext cx="2403157" cy="1345768"/>
          </a:xfrm>
          <a:prstGeom prst="rect">
            <a:avLst/>
          </a:prstGeom>
        </p:spPr>
      </p:pic>
      <p:sp>
        <p:nvSpPr>
          <p:cNvPr id="5" name="TextBox 4">
            <a:extLst>
              <a:ext uri="{FF2B5EF4-FFF2-40B4-BE49-F238E27FC236}">
                <a16:creationId xmlns:a16="http://schemas.microsoft.com/office/drawing/2014/main" id="{3F8DB8EA-4D82-C74E-A346-77A4ED4D74E8}"/>
              </a:ext>
            </a:extLst>
          </p:cNvPr>
          <p:cNvSpPr txBox="1"/>
          <p:nvPr/>
        </p:nvSpPr>
        <p:spPr>
          <a:xfrm>
            <a:off x="2403157" y="5520159"/>
            <a:ext cx="273136" cy="8939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Shape 23"/>
          <p:cNvSpPr txBox="1"/>
          <p:nvPr/>
        </p:nvSpPr>
        <p:spPr>
          <a:xfrm>
            <a:off x="1664017" y="303530"/>
            <a:ext cx="8863967" cy="701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4400" b="1">
                <a:solidFill>
                  <a:srgbClr val="DF6420"/>
                </a:solidFill>
                <a:latin typeface="Arial"/>
                <a:ea typeface="Arial"/>
                <a:cs typeface="Arial"/>
                <a:sym typeface="Arial"/>
              </a:defRPr>
            </a:lvl1pPr>
          </a:lstStyle>
          <a:p>
            <a:pPr defTabSz="457200" hangingPunct="0"/>
            <a:r>
              <a:rPr kern="0"/>
              <a:t>Physiologic Response to Stress</a:t>
            </a:r>
            <a:endParaRPr sz="2500" kern="0"/>
          </a:p>
        </p:txBody>
      </p:sp>
      <p:pic>
        <p:nvPicPr>
          <p:cNvPr id="31" name="Image" descr="Image"/>
          <p:cNvPicPr>
            <a:picLocks noChangeAspect="1"/>
          </p:cNvPicPr>
          <p:nvPr/>
        </p:nvPicPr>
        <p:blipFill>
          <a:blip r:embed="rId3"/>
          <a:stretch>
            <a:fillRect/>
          </a:stretch>
        </p:blipFill>
        <p:spPr>
          <a:xfrm>
            <a:off x="3562828" y="1031378"/>
            <a:ext cx="4746822" cy="4556034"/>
          </a:xfrm>
          <a:prstGeom prst="rect">
            <a:avLst/>
          </a:prstGeom>
          <a:ln w="12700">
            <a:miter lim="400000"/>
          </a:ln>
        </p:spPr>
      </p:pic>
      <p:pic>
        <p:nvPicPr>
          <p:cNvPr id="32" name="Image" descr="Image"/>
          <p:cNvPicPr>
            <a:picLocks noChangeAspect="1"/>
          </p:cNvPicPr>
          <p:nvPr/>
        </p:nvPicPr>
        <p:blipFill>
          <a:blip r:embed="rId4"/>
          <a:stretch>
            <a:fillRect/>
          </a:stretch>
        </p:blipFill>
        <p:spPr>
          <a:xfrm>
            <a:off x="7538847" y="5555774"/>
            <a:ext cx="2892579" cy="618735"/>
          </a:xfrm>
          <a:prstGeom prst="rect">
            <a:avLst/>
          </a:prstGeom>
          <a:ln w="12700">
            <a:miter lim="400000"/>
          </a:ln>
        </p:spPr>
      </p:pic>
      <p:pic>
        <p:nvPicPr>
          <p:cNvPr id="5" name="Picture 4" descr="A picture containing text, clipart&#10;&#10;Description automatically generated">
            <a:extLst>
              <a:ext uri="{FF2B5EF4-FFF2-40B4-BE49-F238E27FC236}">
                <a16:creationId xmlns:a16="http://schemas.microsoft.com/office/drawing/2014/main" id="{A734E1BA-BC33-B14C-B5EA-6EB7297118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90678"/>
            <a:ext cx="2403157" cy="1345768"/>
          </a:xfrm>
          <a:prstGeom prst="rect">
            <a:avLst/>
          </a:prstGeom>
        </p:spPr>
      </p:pic>
      <p:sp>
        <p:nvSpPr>
          <p:cNvPr id="6" name="TextBox 5">
            <a:extLst>
              <a:ext uri="{FF2B5EF4-FFF2-40B4-BE49-F238E27FC236}">
                <a16:creationId xmlns:a16="http://schemas.microsoft.com/office/drawing/2014/main" id="{5A7091CE-97D5-F44A-AE84-AF32A3E1F041}"/>
              </a:ext>
            </a:extLst>
          </p:cNvPr>
          <p:cNvSpPr txBox="1"/>
          <p:nvPr/>
        </p:nvSpPr>
        <p:spPr>
          <a:xfrm>
            <a:off x="2403157" y="5520159"/>
            <a:ext cx="273136" cy="8939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 name="Shape 23"/>
          <p:cNvSpPr txBox="1"/>
          <p:nvPr/>
        </p:nvSpPr>
        <p:spPr>
          <a:xfrm>
            <a:off x="1684336" y="527050"/>
            <a:ext cx="8574090" cy="701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4400" b="1">
                <a:solidFill>
                  <a:srgbClr val="DF6420"/>
                </a:solidFill>
                <a:latin typeface="Arial"/>
                <a:ea typeface="Arial"/>
                <a:cs typeface="Arial"/>
                <a:sym typeface="Arial"/>
              </a:defRPr>
            </a:lvl1pPr>
          </a:lstStyle>
          <a:p>
            <a:pPr defTabSz="457200" hangingPunct="0"/>
            <a:r>
              <a:rPr kern="0" dirty="0"/>
              <a:t>Techniques to Alleviate Stress</a:t>
            </a:r>
            <a:endParaRPr sz="2500" kern="0" dirty="0"/>
          </a:p>
        </p:txBody>
      </p:sp>
      <p:sp>
        <p:nvSpPr>
          <p:cNvPr id="38" name="Peace. It does not mean to be in a place where there is no noise, trouble or hard work. It means to be in the midst of those things and still be calm in your heart.…"/>
          <p:cNvSpPr txBox="1"/>
          <p:nvPr/>
        </p:nvSpPr>
        <p:spPr>
          <a:xfrm>
            <a:off x="2133701" y="3508812"/>
            <a:ext cx="8134084" cy="1569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315468" hangingPunct="0">
              <a:defRPr sz="2400">
                <a:solidFill>
                  <a:srgbClr val="FFFFFF"/>
                </a:solidFill>
                <a:latin typeface="Avenir Heavy"/>
                <a:ea typeface="Avenir Heavy"/>
                <a:cs typeface="Avenir Heavy"/>
                <a:sym typeface="Avenir Heavy"/>
              </a:defRPr>
            </a:pPr>
            <a:r>
              <a:rPr sz="2400" kern="0" dirty="0">
                <a:solidFill>
                  <a:srgbClr val="FFFFFF"/>
                </a:solidFill>
                <a:latin typeface="Avenir Heavy"/>
                <a:sym typeface="Avenir Heavy"/>
              </a:rPr>
              <a:t>Peace. It does not mean to be in a place where there is no noise, trouble or hard work. It means to be in the midst of those things and still be calm in your heart. </a:t>
            </a:r>
          </a:p>
          <a:p>
            <a:pPr algn="ctr" defTabSz="315468" hangingPunct="0">
              <a:defRPr sz="2400">
                <a:solidFill>
                  <a:srgbClr val="FFFFFF"/>
                </a:solidFill>
                <a:latin typeface="Avenir Heavy"/>
                <a:ea typeface="Avenir Heavy"/>
                <a:cs typeface="Avenir Heavy"/>
                <a:sym typeface="Avenir Heavy"/>
              </a:defRPr>
            </a:pPr>
            <a:r>
              <a:rPr sz="2400" kern="0" dirty="0">
                <a:solidFill>
                  <a:srgbClr val="FFFFFF"/>
                </a:solidFill>
                <a:latin typeface="Avenir Heavy"/>
                <a:sym typeface="Avenir Heavy"/>
              </a:rPr>
              <a:t>-Unknown</a:t>
            </a:r>
          </a:p>
        </p:txBody>
      </p:sp>
      <p:pic>
        <p:nvPicPr>
          <p:cNvPr id="39" name="Image" descr="Image"/>
          <p:cNvPicPr>
            <a:picLocks noChangeAspect="1"/>
          </p:cNvPicPr>
          <p:nvPr/>
        </p:nvPicPr>
        <p:blipFill>
          <a:blip r:embed="rId3"/>
          <a:stretch>
            <a:fillRect/>
          </a:stretch>
        </p:blipFill>
        <p:spPr>
          <a:xfrm>
            <a:off x="7521038" y="5520160"/>
            <a:ext cx="2892580" cy="618735"/>
          </a:xfrm>
          <a:prstGeom prst="rect">
            <a:avLst/>
          </a:prstGeom>
          <a:ln w="12700">
            <a:miter lim="400000"/>
          </a:ln>
        </p:spPr>
      </p:pic>
      <p:pic>
        <p:nvPicPr>
          <p:cNvPr id="7" name="Picture 6" descr="A picture containing text, clipart&#10;&#10;Description automatically generated">
            <a:extLst>
              <a:ext uri="{FF2B5EF4-FFF2-40B4-BE49-F238E27FC236}">
                <a16:creationId xmlns:a16="http://schemas.microsoft.com/office/drawing/2014/main" id="{CDA8E699-AC5B-244E-B53A-A06E9FFAD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90678"/>
            <a:ext cx="2403157" cy="1345768"/>
          </a:xfrm>
          <a:prstGeom prst="rect">
            <a:avLst/>
          </a:prstGeom>
        </p:spPr>
      </p:pic>
      <p:sp>
        <p:nvSpPr>
          <p:cNvPr id="8" name="TextBox 7">
            <a:extLst>
              <a:ext uri="{FF2B5EF4-FFF2-40B4-BE49-F238E27FC236}">
                <a16:creationId xmlns:a16="http://schemas.microsoft.com/office/drawing/2014/main" id="{62A73368-7DDC-9344-8AEA-2502DB55B7D6}"/>
              </a:ext>
            </a:extLst>
          </p:cNvPr>
          <p:cNvSpPr txBox="1"/>
          <p:nvPr/>
        </p:nvSpPr>
        <p:spPr>
          <a:xfrm>
            <a:off x="2403157" y="5520159"/>
            <a:ext cx="273136" cy="8939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5" name="fullsizeoutput_34e1.jpeg" descr="fullsizeoutput_34e1.jpeg"/>
          <p:cNvPicPr>
            <a:picLocks noChangeAspect="1"/>
          </p:cNvPicPr>
          <p:nvPr/>
        </p:nvPicPr>
        <p:blipFill>
          <a:blip r:embed="rId5"/>
          <a:srcRect t="5973" b="46435"/>
          <a:stretch>
            <a:fillRect/>
          </a:stretch>
        </p:blipFill>
        <p:spPr>
          <a:xfrm>
            <a:off x="1990693" y="1443121"/>
            <a:ext cx="8420098" cy="3971593"/>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7"/>
          <p:cNvSpPr>
            <a:spLocks noGrp="1" noChangeArrowheads="1"/>
          </p:cNvSpPr>
          <p:nvPr>
            <p:ph type="ctrTitle"/>
          </p:nvPr>
        </p:nvSpPr>
        <p:spPr>
          <a:xfrm>
            <a:off x="702629" y="1033181"/>
            <a:ext cx="11084326" cy="944343"/>
          </a:xfrm>
        </p:spPr>
        <p:txBody>
          <a:bodyPr>
            <a:noAutofit/>
          </a:bodyPr>
          <a:lstStyle/>
          <a:p>
            <a:pPr eaLnBrk="1" hangingPunct="1">
              <a:defRPr/>
            </a:pPr>
            <a:br>
              <a:rPr lang="en-US" altLang="en-US" sz="4000" b="1" dirty="0">
                <a:effectLst>
                  <a:outerShdw blurRad="38100" dist="38100" dir="2700000" algn="tl">
                    <a:srgbClr val="C0C0C0"/>
                  </a:outerShdw>
                </a:effectLst>
                <a:latin typeface="Arial"/>
                <a:ea typeface="MS PGothic"/>
              </a:rPr>
            </a:br>
            <a:br>
              <a:rPr lang="en-US" altLang="en-US" sz="4000" b="1" dirty="0">
                <a:effectLst>
                  <a:outerShdw blurRad="38100" dist="38100" dir="2700000" algn="tl">
                    <a:srgbClr val="C0C0C0"/>
                  </a:outerShdw>
                </a:effectLst>
                <a:latin typeface="Arial"/>
                <a:ea typeface="MS PGothic"/>
              </a:rPr>
            </a:br>
            <a:r>
              <a:rPr lang="en-US" altLang="en-US" sz="4000" b="1" dirty="0">
                <a:solidFill>
                  <a:srgbClr val="E46C0A"/>
                </a:solidFill>
                <a:effectLst>
                  <a:outerShdw blurRad="38100" dist="38100" dir="2700000" algn="tl">
                    <a:srgbClr val="C0C0C0"/>
                  </a:outerShdw>
                </a:effectLst>
                <a:latin typeface="Arial" panose="020B0604020202020204" pitchFamily="34" charset="0"/>
              </a:rPr>
              <a:t>Mental Health and Employee Well-Being During Covid-19</a:t>
            </a:r>
            <a:endParaRPr lang="en-US" altLang="en-US" sz="4000" b="1" dirty="0">
              <a:solidFill>
                <a:srgbClr val="E46C0A"/>
              </a:solidFill>
              <a:effectLst>
                <a:outerShdw blurRad="38100" dist="38100" dir="2700000" algn="tl">
                  <a:srgbClr val="C0C0C0"/>
                </a:outerShdw>
              </a:effectLst>
              <a:latin typeface="Arial"/>
              <a:ea typeface="MS PGothic"/>
            </a:endParaRPr>
          </a:p>
        </p:txBody>
      </p:sp>
      <p:sp>
        <p:nvSpPr>
          <p:cNvPr id="3" name="Rectangle 2"/>
          <p:cNvSpPr/>
          <p:nvPr/>
        </p:nvSpPr>
        <p:spPr>
          <a:xfrm>
            <a:off x="110836" y="5181601"/>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dirty="0">
              <a:solidFill>
                <a:prstClr val="black"/>
              </a:solidFill>
              <a:latin typeface="Calibri"/>
            </a:endParaRPr>
          </a:p>
        </p:txBody>
      </p:sp>
      <p:pic>
        <p:nvPicPr>
          <p:cNvPr id="8" name="Picture 4">
            <a:extLst>
              <a:ext uri="{FF2B5EF4-FFF2-40B4-BE49-F238E27FC236}">
                <a16:creationId xmlns:a16="http://schemas.microsoft.com/office/drawing/2014/main" id="{DFCA7D19-EF9C-4179-9CF8-51DC1ACF3C4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019" b="8042"/>
          <a:stretch/>
        </p:blipFill>
        <p:spPr bwMode="auto">
          <a:xfrm>
            <a:off x="4634522" y="2817431"/>
            <a:ext cx="2273200" cy="195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169B7D2D-06AC-4E74-A447-318149CCAF32}"/>
              </a:ext>
            </a:extLst>
          </p:cNvPr>
          <p:cNvSpPr txBox="1">
            <a:spLocks noChangeArrowheads="1"/>
          </p:cNvSpPr>
          <p:nvPr/>
        </p:nvSpPr>
        <p:spPr bwMode="auto">
          <a:xfrm>
            <a:off x="4413575" y="4885680"/>
            <a:ext cx="2858868" cy="30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sz="2000" dirty="0">
                <a:latin typeface="Arial" panose="020B0604020202020204" pitchFamily="34" charset="0"/>
                <a:ea typeface="MS PGothic"/>
                <a:cs typeface="Arial" panose="020B0604020202020204" pitchFamily="34" charset="0"/>
              </a:rPr>
              <a:t>Moderator</a:t>
            </a:r>
          </a:p>
          <a:p>
            <a:pPr algn="ctr" defTabSz="457200">
              <a:lnSpc>
                <a:spcPct val="80000"/>
              </a:lnSpc>
              <a:spcAft>
                <a:spcPct val="0"/>
              </a:spcAft>
              <a:buNone/>
            </a:pPr>
            <a:r>
              <a:rPr lang="en-US" altLang="en-US" sz="2000" b="1" dirty="0">
                <a:latin typeface="Arial"/>
                <a:ea typeface="MS PGothic"/>
                <a:cs typeface="Arial"/>
              </a:rPr>
              <a:t>Linda Jacobs, CEO</a:t>
            </a:r>
            <a:br>
              <a:rPr lang="en-US" altLang="en-US" sz="2000" dirty="0">
                <a:latin typeface="Arial" panose="020B0604020202020204" pitchFamily="34" charset="0"/>
              </a:rPr>
            </a:br>
            <a:r>
              <a:rPr lang="en-US" altLang="en-US" sz="2000" dirty="0">
                <a:latin typeface="Arial"/>
                <a:ea typeface="MS PGothic"/>
                <a:cs typeface="Arial"/>
              </a:rPr>
              <a:t>Center for Volunteer &amp; Nonprofit Leadership</a:t>
            </a:r>
            <a:endParaRPr lang="en-US" sz="2000" dirty="0">
              <a:latin typeface="Arial"/>
              <a:ea typeface="MS PGothic"/>
              <a:cs typeface="Arial"/>
            </a:endParaRPr>
          </a:p>
        </p:txBody>
      </p:sp>
      <p:sp>
        <p:nvSpPr>
          <p:cNvPr id="5" name="Rectangle 7">
            <a:extLst>
              <a:ext uri="{FF2B5EF4-FFF2-40B4-BE49-F238E27FC236}">
                <a16:creationId xmlns:a16="http://schemas.microsoft.com/office/drawing/2014/main" id="{270DCDCC-6E47-4C70-B7F2-1B0EDC8B9AEA}"/>
              </a:ext>
            </a:extLst>
          </p:cNvPr>
          <p:cNvSpPr txBox="1">
            <a:spLocks noChangeArrowheads="1"/>
          </p:cNvSpPr>
          <p:nvPr/>
        </p:nvSpPr>
        <p:spPr bwMode="auto">
          <a:xfrm>
            <a:off x="1866900" y="703053"/>
            <a:ext cx="8458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br>
              <a:rPr lang="en-US" altLang="en-US" sz="2400" b="1" i="1" u="sng" dirty="0">
                <a:solidFill>
                  <a:srgbClr val="FF6600"/>
                </a:solidFill>
                <a:effectLst>
                  <a:outerShdw blurRad="38100" dist="38100" dir="2700000" algn="tl">
                    <a:srgbClr val="C0C0C0"/>
                  </a:outerShdw>
                </a:effectLst>
                <a:latin typeface="Arial" panose="020B0604020202020204" pitchFamily="34" charset="0"/>
              </a:rPr>
            </a:br>
            <a:r>
              <a:rPr lang="en-US" altLang="en-US" sz="3200" b="1" i="1" u="sng" dirty="0">
                <a:solidFill>
                  <a:srgbClr val="E46C0A"/>
                </a:solidFill>
                <a:effectLst>
                  <a:outerShdw blurRad="38100" dist="38100" dir="2700000" algn="tl">
                    <a:srgbClr val="C0C0C0"/>
                  </a:outerShdw>
                </a:effectLst>
                <a:latin typeface="Arial" panose="020B0604020202020204" pitchFamily="34" charset="0"/>
              </a:rPr>
              <a:t>Stronger Together Webinar Series</a:t>
            </a:r>
            <a:endParaRPr lang="en-US" altLang="en-US" sz="3200" b="1" i="1" u="sng" dirty="0">
              <a:solidFill>
                <a:schemeClr val="tx1">
                  <a:lumMod val="65000"/>
                  <a:lumOff val="35000"/>
                </a:schemeClr>
              </a:solidFill>
              <a:effectLst>
                <a:outerShdw blurRad="38100" dist="38100" dir="2700000" algn="tl">
                  <a:srgbClr val="C0C0C0"/>
                </a:outerShdw>
              </a:effectLst>
              <a:latin typeface="Arial"/>
              <a:ea typeface="MS PGothic"/>
            </a:endParaRPr>
          </a:p>
        </p:txBody>
      </p:sp>
      <p:sp>
        <p:nvSpPr>
          <p:cNvPr id="9" name="Rectangle 4">
            <a:extLst>
              <a:ext uri="{FF2B5EF4-FFF2-40B4-BE49-F238E27FC236}">
                <a16:creationId xmlns:a16="http://schemas.microsoft.com/office/drawing/2014/main" id="{36DED345-71BD-6F45-B1F6-BB210FC60C9B}"/>
              </a:ext>
            </a:extLst>
          </p:cNvPr>
          <p:cNvSpPr txBox="1">
            <a:spLocks noChangeArrowheads="1"/>
          </p:cNvSpPr>
          <p:nvPr/>
        </p:nvSpPr>
        <p:spPr bwMode="auto">
          <a:xfrm>
            <a:off x="993405" y="6347066"/>
            <a:ext cx="10217889"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2400" b="1" dirty="0">
                <a:solidFill>
                  <a:prstClr val="white"/>
                </a:solidFill>
                <a:latin typeface="Arial" panose="020B0604020202020204" pitchFamily="34" charset="0"/>
              </a:rPr>
              <a:t>Recording &amp; slides (English/Spanish) will be available at cvnl.org</a:t>
            </a:r>
          </a:p>
        </p:txBody>
      </p:sp>
    </p:spTree>
    <p:extLst>
      <p:ext uri="{BB962C8B-B14F-4D97-AF65-F5344CB8AC3E}">
        <p14:creationId xmlns:p14="http://schemas.microsoft.com/office/powerpoint/2010/main" val="1045330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 name="Shape 23"/>
          <p:cNvSpPr txBox="1"/>
          <p:nvPr/>
        </p:nvSpPr>
        <p:spPr>
          <a:xfrm>
            <a:off x="1400314" y="485099"/>
            <a:ext cx="9391372" cy="4621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457200" hangingPunct="0">
              <a:lnSpc>
                <a:spcPct val="90000"/>
              </a:lnSpc>
              <a:defRPr sz="4400" b="1">
                <a:solidFill>
                  <a:srgbClr val="DF6420"/>
                </a:solidFill>
                <a:latin typeface="Arial"/>
                <a:ea typeface="Arial"/>
                <a:cs typeface="Arial"/>
                <a:sym typeface="Arial"/>
              </a:defRPr>
            </a:pPr>
            <a:r>
              <a:rPr sz="4400" b="1" kern="0" dirty="0">
                <a:solidFill>
                  <a:srgbClr val="DF6420"/>
                </a:solidFill>
                <a:latin typeface="Arial"/>
                <a:cs typeface="Arial"/>
                <a:sym typeface="Arial"/>
              </a:rPr>
              <a:t>Moral Injury, Distress and Residue</a:t>
            </a:r>
          </a:p>
          <a:p>
            <a:pPr defTabSz="457200" hangingPunct="0">
              <a:lnSpc>
                <a:spcPct val="90000"/>
              </a:lnSpc>
              <a:defRPr sz="4400" b="1">
                <a:solidFill>
                  <a:srgbClr val="DF6420"/>
                </a:solidFill>
                <a:latin typeface="Arial"/>
                <a:ea typeface="Arial"/>
                <a:cs typeface="Arial"/>
                <a:sym typeface="Arial"/>
              </a:defRPr>
            </a:pPr>
            <a:endParaRPr sz="3600" b="1" kern="0" dirty="0">
              <a:solidFill>
                <a:srgbClr val="E46C0A"/>
              </a:solidFill>
              <a:latin typeface="Arial"/>
              <a:cs typeface="Arial"/>
              <a:sym typeface="Arial"/>
            </a:endParaRPr>
          </a:p>
          <a:p>
            <a:pPr marL="800100" lvl="1" indent="-342900" defTabSz="457200" hangingPunct="0">
              <a:lnSpc>
                <a:spcPct val="90000"/>
              </a:lnSpc>
              <a:buSzPct val="100000"/>
              <a:buFont typeface="Arial"/>
              <a:buChar char="•"/>
              <a:defRPr sz="1900">
                <a:latin typeface="Arial"/>
                <a:ea typeface="Arial"/>
                <a:cs typeface="Arial"/>
                <a:sym typeface="Arial"/>
              </a:defRPr>
            </a:pPr>
            <a:r>
              <a:rPr sz="1900" b="1" kern="0" dirty="0">
                <a:solidFill>
                  <a:srgbClr val="000000"/>
                </a:solidFill>
                <a:latin typeface="Arial"/>
                <a:cs typeface="Arial"/>
                <a:sym typeface="Arial"/>
              </a:rPr>
              <a:t>Moral injury </a:t>
            </a:r>
            <a:r>
              <a:rPr sz="1900" kern="0" dirty="0">
                <a:solidFill>
                  <a:srgbClr val="000000"/>
                </a:solidFill>
                <a:latin typeface="Arial"/>
                <a:cs typeface="Arial"/>
                <a:sym typeface="Arial"/>
              </a:rPr>
              <a:t>can happen to someone not only by directly inflicting harm, but also by witnessing it happening, hearing about it, or surviving being harmed. </a:t>
            </a:r>
          </a:p>
          <a:p>
            <a:pPr marL="800100" lvl="1" indent="-342900" defTabSz="457200" hangingPunct="0">
              <a:lnSpc>
                <a:spcPct val="90000"/>
              </a:lnSpc>
              <a:buSzPct val="100000"/>
              <a:buFont typeface="Arial"/>
              <a:buChar char="•"/>
              <a:defRPr sz="1900">
                <a:latin typeface="Arial"/>
                <a:ea typeface="Arial"/>
                <a:cs typeface="Arial"/>
                <a:sym typeface="Arial"/>
              </a:defRPr>
            </a:pPr>
            <a:endParaRPr sz="1900" kern="0" dirty="0">
              <a:solidFill>
                <a:srgbClr val="000000"/>
              </a:solidFill>
              <a:latin typeface="Arial"/>
              <a:cs typeface="Arial"/>
              <a:sym typeface="Arial"/>
            </a:endParaRPr>
          </a:p>
          <a:p>
            <a:pPr marL="800100" lvl="1" indent="-342900" defTabSz="457200" hangingPunct="0">
              <a:lnSpc>
                <a:spcPct val="90000"/>
              </a:lnSpc>
              <a:buSzPct val="100000"/>
              <a:buFont typeface="Arial"/>
              <a:buChar char="•"/>
              <a:defRPr sz="1900">
                <a:latin typeface="Arial"/>
                <a:ea typeface="Arial"/>
                <a:cs typeface="Arial"/>
                <a:sym typeface="Arial"/>
              </a:defRPr>
            </a:pPr>
            <a:r>
              <a:rPr sz="1900" b="1" kern="0" dirty="0">
                <a:solidFill>
                  <a:srgbClr val="000000"/>
                </a:solidFill>
                <a:latin typeface="Arial"/>
                <a:cs typeface="Arial"/>
                <a:sym typeface="Arial"/>
              </a:rPr>
              <a:t>Moral distress</a:t>
            </a:r>
            <a:r>
              <a:rPr sz="1900" kern="0" dirty="0">
                <a:solidFill>
                  <a:srgbClr val="000000"/>
                </a:solidFill>
                <a:latin typeface="Arial"/>
                <a:cs typeface="Arial"/>
                <a:sym typeface="Arial"/>
              </a:rPr>
              <a:t> is the inability of a moral agent to act according to his or her core values and perceived obligations due to internal and external constraints.</a:t>
            </a:r>
          </a:p>
          <a:p>
            <a:pPr defTabSz="457200" hangingPunct="0">
              <a:lnSpc>
                <a:spcPct val="90000"/>
              </a:lnSpc>
              <a:defRPr sz="1900">
                <a:latin typeface="Arial"/>
                <a:ea typeface="Arial"/>
                <a:cs typeface="Arial"/>
                <a:sym typeface="Arial"/>
              </a:defRPr>
            </a:pPr>
            <a:endParaRPr sz="1900" kern="0" dirty="0">
              <a:solidFill>
                <a:srgbClr val="000000"/>
              </a:solidFill>
              <a:latin typeface="Arial"/>
              <a:cs typeface="Arial"/>
              <a:sym typeface="Arial"/>
            </a:endParaRPr>
          </a:p>
          <a:p>
            <a:pPr marL="800100" lvl="1" indent="-342900" defTabSz="457200" hangingPunct="0">
              <a:lnSpc>
                <a:spcPct val="90000"/>
              </a:lnSpc>
              <a:buSzPct val="100000"/>
              <a:buFont typeface="Arial"/>
              <a:buChar char="•"/>
              <a:defRPr sz="1900">
                <a:latin typeface="Arial"/>
                <a:ea typeface="Arial"/>
                <a:cs typeface="Arial"/>
                <a:sym typeface="Arial"/>
              </a:defRPr>
            </a:pPr>
            <a:r>
              <a:rPr sz="1900" b="1" kern="0" dirty="0">
                <a:solidFill>
                  <a:srgbClr val="000000"/>
                </a:solidFill>
                <a:latin typeface="Arial"/>
                <a:cs typeface="Arial"/>
                <a:sym typeface="Arial"/>
              </a:rPr>
              <a:t>Moral residue</a:t>
            </a:r>
            <a:r>
              <a:rPr sz="1900" kern="0" dirty="0">
                <a:solidFill>
                  <a:srgbClr val="000000"/>
                </a:solidFill>
                <a:latin typeface="Arial"/>
                <a:cs typeface="Arial"/>
                <a:sym typeface="Arial"/>
              </a:rPr>
              <a:t> is long-lasting and becomes powerfully integrated into one's thoughts and views of the self. It is this aspect of moral distress—the residue that remains—that can be damaging to the self and one's career, particularly when morally distressing episodes repeat over time. It is characterized by three components: emotional exhaustion, depersonalization (loss of self), and personal accomplishment.</a:t>
            </a:r>
          </a:p>
        </p:txBody>
      </p:sp>
      <p:pic>
        <p:nvPicPr>
          <p:cNvPr id="42" name="Image" descr="Image"/>
          <p:cNvPicPr>
            <a:picLocks noChangeAspect="1"/>
          </p:cNvPicPr>
          <p:nvPr/>
        </p:nvPicPr>
        <p:blipFill>
          <a:blip r:embed="rId3"/>
          <a:stretch>
            <a:fillRect/>
          </a:stretch>
        </p:blipFill>
        <p:spPr>
          <a:xfrm>
            <a:off x="7521038" y="5520160"/>
            <a:ext cx="2892580" cy="618735"/>
          </a:xfrm>
          <a:prstGeom prst="rect">
            <a:avLst/>
          </a:prstGeom>
          <a:ln w="12700">
            <a:miter lim="400000"/>
          </a:ln>
        </p:spPr>
      </p:pic>
      <p:pic>
        <p:nvPicPr>
          <p:cNvPr id="4" name="Picture 3" descr="A picture containing text, clipart&#10;&#10;Description automatically generated">
            <a:extLst>
              <a:ext uri="{FF2B5EF4-FFF2-40B4-BE49-F238E27FC236}">
                <a16:creationId xmlns:a16="http://schemas.microsoft.com/office/drawing/2014/main" id="{560F7995-6F54-3B48-9455-AB7F00706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90678"/>
            <a:ext cx="2403157" cy="1345768"/>
          </a:xfrm>
          <a:prstGeom prst="rect">
            <a:avLst/>
          </a:prstGeom>
        </p:spPr>
      </p:pic>
      <p:sp>
        <p:nvSpPr>
          <p:cNvPr id="5" name="TextBox 4">
            <a:extLst>
              <a:ext uri="{FF2B5EF4-FFF2-40B4-BE49-F238E27FC236}">
                <a16:creationId xmlns:a16="http://schemas.microsoft.com/office/drawing/2014/main" id="{A91E0048-C90D-6A44-89DE-1860548218F6}"/>
              </a:ext>
            </a:extLst>
          </p:cNvPr>
          <p:cNvSpPr txBox="1"/>
          <p:nvPr/>
        </p:nvSpPr>
        <p:spPr>
          <a:xfrm>
            <a:off x="2403157" y="5520159"/>
            <a:ext cx="273136" cy="8939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 name="Shape 23"/>
          <p:cNvSpPr txBox="1"/>
          <p:nvPr/>
        </p:nvSpPr>
        <p:spPr>
          <a:xfrm>
            <a:off x="1963984" y="420518"/>
            <a:ext cx="8574089" cy="701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4400" b="1">
                <a:solidFill>
                  <a:srgbClr val="DF6420"/>
                </a:solidFill>
                <a:latin typeface="Arial"/>
                <a:ea typeface="Arial"/>
                <a:cs typeface="Arial"/>
                <a:sym typeface="Arial"/>
              </a:defRPr>
            </a:lvl1pPr>
          </a:lstStyle>
          <a:p>
            <a:pPr defTabSz="457200" hangingPunct="0"/>
            <a:r>
              <a:rPr kern="0"/>
              <a:t>Acknowledgment</a:t>
            </a:r>
            <a:endParaRPr sz="2500" kern="0"/>
          </a:p>
        </p:txBody>
      </p:sp>
      <p:pic>
        <p:nvPicPr>
          <p:cNvPr id="45" name="Image" descr="Image"/>
          <p:cNvPicPr>
            <a:picLocks noChangeAspect="1"/>
          </p:cNvPicPr>
          <p:nvPr/>
        </p:nvPicPr>
        <p:blipFill>
          <a:blip r:embed="rId3"/>
          <a:stretch>
            <a:fillRect/>
          </a:stretch>
        </p:blipFill>
        <p:spPr>
          <a:xfrm>
            <a:off x="1619250" y="1619250"/>
            <a:ext cx="9144000" cy="3429000"/>
          </a:xfrm>
          <a:prstGeom prst="rect">
            <a:avLst/>
          </a:prstGeom>
          <a:ln w="12700">
            <a:miter lim="400000"/>
          </a:ln>
        </p:spPr>
      </p:pic>
      <p:pic>
        <p:nvPicPr>
          <p:cNvPr id="46" name="Image" descr="Image"/>
          <p:cNvPicPr>
            <a:picLocks noChangeAspect="1"/>
          </p:cNvPicPr>
          <p:nvPr/>
        </p:nvPicPr>
        <p:blipFill>
          <a:blip r:embed="rId4"/>
          <a:stretch>
            <a:fillRect/>
          </a:stretch>
        </p:blipFill>
        <p:spPr>
          <a:xfrm>
            <a:off x="7521038" y="5520160"/>
            <a:ext cx="2892580" cy="618735"/>
          </a:xfrm>
          <a:prstGeom prst="rect">
            <a:avLst/>
          </a:prstGeom>
          <a:ln w="12700">
            <a:miter lim="400000"/>
          </a:ln>
        </p:spPr>
      </p:pic>
      <p:pic>
        <p:nvPicPr>
          <p:cNvPr id="5" name="Picture 4" descr="A picture containing text, clipart&#10;&#10;Description automatically generated">
            <a:extLst>
              <a:ext uri="{FF2B5EF4-FFF2-40B4-BE49-F238E27FC236}">
                <a16:creationId xmlns:a16="http://schemas.microsoft.com/office/drawing/2014/main" id="{6EF38F99-8AC9-9742-AA71-D66328A68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90678"/>
            <a:ext cx="2403157" cy="1345768"/>
          </a:xfrm>
          <a:prstGeom prst="rect">
            <a:avLst/>
          </a:prstGeom>
        </p:spPr>
      </p:pic>
      <p:sp>
        <p:nvSpPr>
          <p:cNvPr id="6" name="TextBox 5">
            <a:extLst>
              <a:ext uri="{FF2B5EF4-FFF2-40B4-BE49-F238E27FC236}">
                <a16:creationId xmlns:a16="http://schemas.microsoft.com/office/drawing/2014/main" id="{ED26168E-6E36-2A49-B858-4DC8155C3141}"/>
              </a:ext>
            </a:extLst>
          </p:cNvPr>
          <p:cNvSpPr txBox="1"/>
          <p:nvPr/>
        </p:nvSpPr>
        <p:spPr>
          <a:xfrm>
            <a:off x="2403157" y="5520159"/>
            <a:ext cx="273136" cy="8939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0836" y="5181601"/>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13" name="TextBox 2">
            <a:extLst>
              <a:ext uri="{FF2B5EF4-FFF2-40B4-BE49-F238E27FC236}">
                <a16:creationId xmlns:a16="http://schemas.microsoft.com/office/drawing/2014/main" id="{1316ED4D-0C53-4DCB-B6E5-B30D61ED4779}"/>
              </a:ext>
            </a:extLst>
          </p:cNvPr>
          <p:cNvSpPr txBox="1">
            <a:spLocks noChangeArrowheads="1"/>
          </p:cNvSpPr>
          <p:nvPr/>
        </p:nvSpPr>
        <p:spPr bwMode="auto">
          <a:xfrm>
            <a:off x="5950529" y="2677272"/>
            <a:ext cx="5808021" cy="112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2">
              <a:buFont typeface="Wingdings" pitchFamily="2" charset="2"/>
              <a:buChar char="Ø"/>
            </a:pPr>
            <a:endParaRPr lang="en-US" sz="2000" dirty="0">
              <a:latin typeface="Arial" panose="020B0604020202020204" pitchFamily="34" charset="0"/>
              <a:cs typeface="Arial" panose="020B0604020202020204" pitchFamily="34" charset="0"/>
            </a:endParaRPr>
          </a:p>
          <a:p>
            <a:pPr lvl="2">
              <a:buFont typeface="Wingdings" pitchFamily="2" charset="2"/>
              <a:buChar char="Ø"/>
            </a:pPr>
            <a:endParaRPr lang="en-US" sz="2000" dirty="0">
              <a:latin typeface="Arial" panose="020B0604020202020204" pitchFamily="34" charset="0"/>
              <a:cs typeface="Arial" panose="020B0604020202020204" pitchFamily="34" charset="0"/>
            </a:endParaRPr>
          </a:p>
          <a:p>
            <a:pPr marL="914400" lvl="2" indent="0">
              <a:buNone/>
            </a:pPr>
            <a:endParaRPr lang="en-US" sz="1900" b="1" dirty="0">
              <a:latin typeface="Arial" panose="020B0604020202020204" pitchFamily="34" charset="0"/>
              <a:cs typeface="Arial" panose="020B0604020202020204" pitchFamily="34" charset="0"/>
            </a:endParaRPr>
          </a:p>
        </p:txBody>
      </p:sp>
      <p:sp>
        <p:nvSpPr>
          <p:cNvPr id="9" name="Rectangle 7">
            <a:extLst>
              <a:ext uri="{FF2B5EF4-FFF2-40B4-BE49-F238E27FC236}">
                <a16:creationId xmlns:a16="http://schemas.microsoft.com/office/drawing/2014/main" id="{95744925-DE2A-49D4-896F-F9BF3EE3513E}"/>
              </a:ext>
            </a:extLst>
          </p:cNvPr>
          <p:cNvSpPr txBox="1">
            <a:spLocks noChangeArrowheads="1"/>
          </p:cNvSpPr>
          <p:nvPr/>
        </p:nvSpPr>
        <p:spPr bwMode="auto">
          <a:xfrm>
            <a:off x="6392454" y="1487150"/>
            <a:ext cx="5172933" cy="46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defRPr/>
            </a:pPr>
            <a:br>
              <a:rPr lang="en-US" altLang="en-US" sz="3200" b="1" dirty="0">
                <a:solidFill>
                  <a:srgbClr val="FF6600"/>
                </a:solidFill>
                <a:effectLst>
                  <a:outerShdw blurRad="38100" dist="38100" dir="2700000" algn="tl">
                    <a:srgbClr val="C0C0C0"/>
                  </a:outerShdw>
                </a:effectLst>
                <a:latin typeface="Arial" panose="020B0604020202020204" pitchFamily="34" charset="0"/>
              </a:rPr>
            </a:br>
            <a:endParaRPr lang="en-US" altLang="en-US" sz="3000" b="1" u="sng" dirty="0">
              <a:solidFill>
                <a:srgbClr val="E46C0A"/>
              </a:solidFill>
              <a:effectLst>
                <a:outerShdw blurRad="38100" dist="38100" dir="2700000" algn="tl">
                  <a:srgbClr val="C0C0C0"/>
                </a:outerShdw>
              </a:effectLst>
              <a:latin typeface="Arial" panose="020B0604020202020204" pitchFamily="34" charset="0"/>
            </a:endParaRPr>
          </a:p>
        </p:txBody>
      </p:sp>
      <p:sp>
        <p:nvSpPr>
          <p:cNvPr id="12" name="Rectangle 4">
            <a:extLst>
              <a:ext uri="{FF2B5EF4-FFF2-40B4-BE49-F238E27FC236}">
                <a16:creationId xmlns:a16="http://schemas.microsoft.com/office/drawing/2014/main" id="{D0B2F92F-D863-AB4F-97AE-C268C265A78D}"/>
              </a:ext>
            </a:extLst>
          </p:cNvPr>
          <p:cNvSpPr txBox="1">
            <a:spLocks noChangeArrowheads="1"/>
          </p:cNvSpPr>
          <p:nvPr/>
        </p:nvSpPr>
        <p:spPr bwMode="auto">
          <a:xfrm>
            <a:off x="4004531" y="4189572"/>
            <a:ext cx="3621340" cy="4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2800" b="1" dirty="0">
                <a:latin typeface="Arial"/>
                <a:ea typeface="MS PGothic"/>
                <a:cs typeface="Arial"/>
              </a:rPr>
              <a:t>Rob Weiss, LCSW</a:t>
            </a:r>
            <a:endParaRPr lang="en-US" altLang="en-US" sz="2800" b="1" dirty="0">
              <a:solidFill>
                <a:prstClr val="black"/>
              </a:solidFill>
              <a:latin typeface="Arial" panose="020B0604020202020204" pitchFamily="34" charset="0"/>
            </a:endParaRPr>
          </a:p>
          <a:p>
            <a:pPr algn="ctr" defTabSz="457200">
              <a:lnSpc>
                <a:spcPct val="80000"/>
              </a:lnSpc>
              <a:spcAft>
                <a:spcPct val="0"/>
              </a:spcAft>
              <a:buNone/>
            </a:pPr>
            <a:r>
              <a:rPr lang="en-US" altLang="en-US" sz="2800" dirty="0">
                <a:latin typeface="Arial"/>
                <a:ea typeface="MS PGothic"/>
                <a:cs typeface="Arial"/>
              </a:rPr>
              <a:t>Executive Director </a:t>
            </a:r>
          </a:p>
          <a:p>
            <a:pPr algn="ctr" defTabSz="457200">
              <a:lnSpc>
                <a:spcPct val="80000"/>
              </a:lnSpc>
              <a:spcAft>
                <a:spcPct val="0"/>
              </a:spcAft>
              <a:buNone/>
            </a:pPr>
            <a:r>
              <a:rPr lang="en-US" altLang="en-US" sz="2800" dirty="0">
                <a:latin typeface="Arial"/>
                <a:ea typeface="MS PGothic"/>
                <a:cs typeface="Arial"/>
              </a:rPr>
              <a:t>Mentis Napa</a:t>
            </a:r>
            <a:endParaRPr lang="en-US" altLang="en-US" sz="2800" b="1" dirty="0">
              <a:latin typeface="Arial"/>
              <a:ea typeface="MS PGothic"/>
              <a:cs typeface="Arial"/>
            </a:endParaRPr>
          </a:p>
        </p:txBody>
      </p:sp>
      <p:pic>
        <p:nvPicPr>
          <p:cNvPr id="2" name="Picture 4" descr="A picture containing holding, person, umbrella, light&#10;&#10;Description automatically generated">
            <a:extLst>
              <a:ext uri="{FF2B5EF4-FFF2-40B4-BE49-F238E27FC236}">
                <a16:creationId xmlns:a16="http://schemas.microsoft.com/office/drawing/2014/main" id="{2E56384D-83E1-4D52-A6B6-ED4FF2332425}"/>
              </a:ext>
            </a:extLst>
          </p:cNvPr>
          <p:cNvPicPr>
            <a:picLocks noChangeAspect="1"/>
          </p:cNvPicPr>
          <p:nvPr/>
        </p:nvPicPr>
        <p:blipFill>
          <a:blip r:embed="rId4"/>
          <a:stretch>
            <a:fillRect/>
          </a:stretch>
        </p:blipFill>
        <p:spPr>
          <a:xfrm>
            <a:off x="2516555" y="355600"/>
            <a:ext cx="6475046" cy="4349261"/>
          </a:xfrm>
          <a:prstGeom prst="rect">
            <a:avLst/>
          </a:prstGeom>
        </p:spPr>
      </p:pic>
    </p:spTree>
    <p:extLst>
      <p:ext uri="{BB962C8B-B14F-4D97-AF65-F5344CB8AC3E}">
        <p14:creationId xmlns:p14="http://schemas.microsoft.com/office/powerpoint/2010/main" val="914906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 name="Shape 23"/>
          <p:cNvSpPr txBox="1"/>
          <p:nvPr/>
        </p:nvSpPr>
        <p:spPr>
          <a:xfrm>
            <a:off x="1900236" y="781049"/>
            <a:ext cx="8574090" cy="7081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4400" b="1">
                <a:solidFill>
                  <a:srgbClr val="DF6420"/>
                </a:solidFill>
                <a:latin typeface="Arial"/>
                <a:ea typeface="Arial"/>
                <a:cs typeface="Arial"/>
                <a:sym typeface="Arial"/>
              </a:defRPr>
            </a:lvl1pPr>
          </a:lstStyle>
          <a:p>
            <a:pPr defTabSz="457200" hangingPunct="0"/>
            <a:r>
              <a:rPr kern="0"/>
              <a:t>Leadership Strategies</a:t>
            </a:r>
          </a:p>
        </p:txBody>
      </p:sp>
      <p:sp>
        <p:nvSpPr>
          <p:cNvPr id="49" name="Actively listen.…"/>
          <p:cNvSpPr txBox="1"/>
          <p:nvPr/>
        </p:nvSpPr>
        <p:spPr>
          <a:xfrm>
            <a:off x="2728970" y="1688984"/>
            <a:ext cx="2825873" cy="374803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2" tIns="27092" rIns="27092" bIns="27092" anchor="ctr">
            <a:spAutoFit/>
          </a:bodyPr>
          <a:lstStyle/>
          <a:p>
            <a:pPr marL="180473" indent="-180473" defTabSz="457200" hangingPunct="0">
              <a:buSzPct val="60000"/>
              <a:buBlip>
                <a:blip r:embed="rId3"/>
              </a:buBlip>
              <a:defRPr sz="2000"/>
            </a:pPr>
            <a:r>
              <a:rPr sz="2000" kern="0" dirty="0">
                <a:solidFill>
                  <a:srgbClr val="000000"/>
                </a:solidFill>
                <a:latin typeface="Arial" panose="020B0604020202020204" pitchFamily="34" charset="0"/>
                <a:cs typeface="Arial" panose="020B0604020202020204" pitchFamily="34" charset="0"/>
                <a:sym typeface="Calibri"/>
              </a:rPr>
              <a:t>Actively listen.</a:t>
            </a:r>
            <a:endParaRPr sz="2000" kern="0" dirty="0">
              <a:solidFill>
                <a:srgbClr val="FFFFFF"/>
              </a:solidFill>
              <a:latin typeface="Arial" panose="020B0604020202020204" pitchFamily="34" charset="0"/>
              <a:cs typeface="Arial" panose="020B0604020202020204" pitchFamily="34" charset="0"/>
              <a:sym typeface="Calibri"/>
            </a:endParaRPr>
          </a:p>
          <a:p>
            <a:pPr marL="180473" indent="-180473" defTabSz="457200" hangingPunct="0">
              <a:buSzPct val="60000"/>
              <a:buBlip>
                <a:blip r:embed="rId3"/>
              </a:buBlip>
              <a:defRPr sz="2000"/>
            </a:pPr>
            <a:r>
              <a:rPr sz="2000" kern="0" dirty="0">
                <a:solidFill>
                  <a:srgbClr val="000000"/>
                </a:solidFill>
                <a:latin typeface="Arial" panose="020B0604020202020204" pitchFamily="34" charset="0"/>
                <a:cs typeface="Arial" panose="020B0604020202020204" pitchFamily="34" charset="0"/>
                <a:sym typeface="Calibri"/>
              </a:rPr>
              <a:t>Acknowledge feelings being expressed and situations as they are being seen.</a:t>
            </a:r>
            <a:endParaRPr sz="2000" kern="0" dirty="0">
              <a:solidFill>
                <a:srgbClr val="FFFFFF"/>
              </a:solidFill>
              <a:latin typeface="Arial" panose="020B0604020202020204" pitchFamily="34" charset="0"/>
              <a:cs typeface="Arial" panose="020B0604020202020204" pitchFamily="34" charset="0"/>
              <a:sym typeface="Calibri"/>
            </a:endParaRPr>
          </a:p>
          <a:p>
            <a:pPr marL="180473" indent="-180473" defTabSz="457200" hangingPunct="0">
              <a:buSzPct val="60000"/>
              <a:buBlip>
                <a:blip r:embed="rId3"/>
              </a:buBlip>
              <a:defRPr sz="2000"/>
            </a:pPr>
            <a:r>
              <a:rPr sz="2000" kern="0" dirty="0">
                <a:solidFill>
                  <a:srgbClr val="000000"/>
                </a:solidFill>
                <a:latin typeface="Arial" panose="020B0604020202020204" pitchFamily="34" charset="0"/>
                <a:cs typeface="Arial" panose="020B0604020202020204" pitchFamily="34" charset="0"/>
                <a:sym typeface="Calibri"/>
              </a:rPr>
              <a:t>Recognize that the best a person has to give in the moment may be less than what they are capable of and have exemplified in the past.</a:t>
            </a:r>
          </a:p>
        </p:txBody>
      </p:sp>
      <p:sp>
        <p:nvSpPr>
          <p:cNvPr id="50" name="Engage in dialogue, mirroring concerns and collaborating to find an in-the-moment solution.…"/>
          <p:cNvSpPr txBox="1"/>
          <p:nvPr/>
        </p:nvSpPr>
        <p:spPr>
          <a:xfrm>
            <a:off x="6338344" y="1670176"/>
            <a:ext cx="3283669" cy="378564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marL="180473" indent="-180473" defTabSz="457200" hangingPunct="0">
              <a:buSzPct val="60000"/>
              <a:buBlip>
                <a:blip r:embed="rId3"/>
              </a:buBlip>
              <a:defRPr sz="2000"/>
            </a:pPr>
            <a:r>
              <a:rPr sz="2000" kern="0" dirty="0">
                <a:solidFill>
                  <a:srgbClr val="000000"/>
                </a:solidFill>
                <a:latin typeface="Arial" panose="020B0604020202020204" pitchFamily="34" charset="0"/>
                <a:cs typeface="Arial" panose="020B0604020202020204" pitchFamily="34" charset="0"/>
                <a:sym typeface="Calibri"/>
              </a:rPr>
              <a:t>Engage in dialogue, mirroring concerns and collaborating to find an in-the-moment solution. </a:t>
            </a:r>
          </a:p>
          <a:p>
            <a:pPr marL="180473" indent="-180473" defTabSz="457200" hangingPunct="0">
              <a:buSzPct val="60000"/>
              <a:buBlip>
                <a:blip r:embed="rId3"/>
              </a:buBlip>
              <a:defRPr sz="2000"/>
            </a:pPr>
            <a:r>
              <a:rPr sz="2000" kern="0" dirty="0">
                <a:solidFill>
                  <a:srgbClr val="000000"/>
                </a:solidFill>
                <a:latin typeface="Arial" panose="020B0604020202020204" pitchFamily="34" charset="0"/>
                <a:cs typeface="Arial" panose="020B0604020202020204" pitchFamily="34" charset="0"/>
                <a:sym typeface="Calibri"/>
              </a:rPr>
              <a:t>Act with empathy, grace, and kindness not only for others, but for yourself as well. </a:t>
            </a:r>
          </a:p>
          <a:p>
            <a:pPr marL="180473" indent="-180473" defTabSz="457200" hangingPunct="0">
              <a:buSzPct val="60000"/>
              <a:buBlip>
                <a:blip r:embed="rId3"/>
              </a:buBlip>
              <a:defRPr sz="2000"/>
            </a:pPr>
            <a:r>
              <a:rPr sz="2000" kern="0" dirty="0">
                <a:solidFill>
                  <a:srgbClr val="000000"/>
                </a:solidFill>
                <a:latin typeface="Arial" panose="020B0604020202020204" pitchFamily="34" charset="0"/>
                <a:cs typeface="Arial" panose="020B0604020202020204" pitchFamily="34" charset="0"/>
                <a:sym typeface="Calibri"/>
              </a:rPr>
              <a:t>Be a hero for the heroes on the front line. It can be as simple as uttering four words, How can I help?                      </a:t>
            </a:r>
          </a:p>
        </p:txBody>
      </p:sp>
      <p:sp>
        <p:nvSpPr>
          <p:cNvPr id="51" name="And then listen to the answer."/>
          <p:cNvSpPr txBox="1"/>
          <p:nvPr/>
        </p:nvSpPr>
        <p:spPr>
          <a:xfrm>
            <a:off x="3137470" y="5259269"/>
            <a:ext cx="4383568"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defTabSz="457200" hangingPunct="0">
              <a:defRPr sz="2000"/>
            </a:pPr>
            <a:endParaRPr sz="2000" kern="0" dirty="0">
              <a:solidFill>
                <a:srgbClr val="000000"/>
              </a:solidFill>
              <a:latin typeface="Arial" panose="020B0604020202020204" pitchFamily="34" charset="0"/>
              <a:cs typeface="Arial" panose="020B0604020202020204" pitchFamily="34" charset="0"/>
              <a:sym typeface="Calibri"/>
            </a:endParaRPr>
          </a:p>
          <a:p>
            <a:pPr defTabSz="457200" hangingPunct="0">
              <a:defRPr sz="2000"/>
            </a:pPr>
            <a:r>
              <a:rPr sz="2000" kern="0" dirty="0">
                <a:solidFill>
                  <a:srgbClr val="000000"/>
                </a:solidFill>
                <a:latin typeface="Arial" panose="020B0604020202020204" pitchFamily="34" charset="0"/>
                <a:cs typeface="Arial" panose="020B0604020202020204" pitchFamily="34" charset="0"/>
                <a:sym typeface="Calibri"/>
              </a:rPr>
              <a:t>            And then </a:t>
            </a:r>
            <a:r>
              <a:rPr lang="en-US" sz="2000" i="1" kern="0" dirty="0">
                <a:solidFill>
                  <a:srgbClr val="000000"/>
                </a:solidFill>
                <a:latin typeface="Arial" panose="020B0604020202020204" pitchFamily="34" charset="0"/>
                <a:cs typeface="Arial" panose="020B0604020202020204" pitchFamily="34" charset="0"/>
                <a:sym typeface="Calibri"/>
              </a:rPr>
              <a:t>l</a:t>
            </a:r>
            <a:r>
              <a:rPr sz="2000" i="1" kern="0" dirty="0">
                <a:solidFill>
                  <a:srgbClr val="000000"/>
                </a:solidFill>
                <a:latin typeface="Arial" panose="020B0604020202020204" pitchFamily="34" charset="0"/>
                <a:cs typeface="Arial" panose="020B0604020202020204" pitchFamily="34" charset="0"/>
                <a:sym typeface="Calibri"/>
              </a:rPr>
              <a:t>isten </a:t>
            </a:r>
            <a:r>
              <a:rPr sz="2000" kern="0" dirty="0">
                <a:solidFill>
                  <a:srgbClr val="000000"/>
                </a:solidFill>
                <a:latin typeface="Arial" panose="020B0604020202020204" pitchFamily="34" charset="0"/>
                <a:cs typeface="Arial" panose="020B0604020202020204" pitchFamily="34" charset="0"/>
                <a:sym typeface="Calibri"/>
              </a:rPr>
              <a:t>to the answer. </a:t>
            </a:r>
          </a:p>
        </p:txBody>
      </p:sp>
      <p:pic>
        <p:nvPicPr>
          <p:cNvPr id="52" name="Image" descr="Image"/>
          <p:cNvPicPr>
            <a:picLocks noChangeAspect="1"/>
          </p:cNvPicPr>
          <p:nvPr/>
        </p:nvPicPr>
        <p:blipFill>
          <a:blip r:embed="rId4"/>
          <a:stretch>
            <a:fillRect/>
          </a:stretch>
        </p:blipFill>
        <p:spPr>
          <a:xfrm>
            <a:off x="7521038" y="5520160"/>
            <a:ext cx="2892580" cy="618735"/>
          </a:xfrm>
          <a:prstGeom prst="rect">
            <a:avLst/>
          </a:prstGeom>
          <a:ln w="12700">
            <a:miter lim="400000"/>
          </a:ln>
        </p:spPr>
      </p:pic>
      <p:pic>
        <p:nvPicPr>
          <p:cNvPr id="7" name="Picture 6" descr="A picture containing text, clipart&#10;&#10;Description automatically generated">
            <a:extLst>
              <a:ext uri="{FF2B5EF4-FFF2-40B4-BE49-F238E27FC236}">
                <a16:creationId xmlns:a16="http://schemas.microsoft.com/office/drawing/2014/main" id="{7ACD346A-542D-DD4A-A026-E8FD26DC2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90678"/>
            <a:ext cx="2403157" cy="1345768"/>
          </a:xfrm>
          <a:prstGeom prst="rect">
            <a:avLst/>
          </a:prstGeom>
        </p:spPr>
      </p:pic>
      <p:sp>
        <p:nvSpPr>
          <p:cNvPr id="8" name="TextBox 7">
            <a:extLst>
              <a:ext uri="{FF2B5EF4-FFF2-40B4-BE49-F238E27FC236}">
                <a16:creationId xmlns:a16="http://schemas.microsoft.com/office/drawing/2014/main" id="{EBBC9749-66F9-E143-A876-11272F58CF5C}"/>
              </a:ext>
            </a:extLst>
          </p:cNvPr>
          <p:cNvSpPr txBox="1"/>
          <p:nvPr/>
        </p:nvSpPr>
        <p:spPr>
          <a:xfrm>
            <a:off x="2403157" y="5520159"/>
            <a:ext cx="273136" cy="8939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 name="Shape 23"/>
          <p:cNvSpPr txBox="1"/>
          <p:nvPr/>
        </p:nvSpPr>
        <p:spPr>
          <a:xfrm>
            <a:off x="1646236" y="641350"/>
            <a:ext cx="8574090" cy="701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4400" b="1">
                <a:solidFill>
                  <a:srgbClr val="DF6420"/>
                </a:solidFill>
                <a:latin typeface="Arial"/>
                <a:ea typeface="Arial"/>
                <a:cs typeface="Arial"/>
                <a:sym typeface="Arial"/>
              </a:defRPr>
            </a:lvl1pPr>
          </a:lstStyle>
          <a:p>
            <a:pPr defTabSz="457200" hangingPunct="0"/>
            <a:r>
              <a:rPr kern="0"/>
              <a:t>The Greatest Gift Is You</a:t>
            </a:r>
            <a:endParaRPr sz="2500" kern="0"/>
          </a:p>
        </p:txBody>
      </p:sp>
      <p:sp>
        <p:nvSpPr>
          <p:cNvPr id="56" name="Success as a leader is not having all the answers, not putting up a shield to appear strong, not dictating the direction but rather, asking for opinions to gather answers, being vulnerable and acknowledging your own concerns and doubts. Its a recognition"/>
          <p:cNvSpPr txBox="1"/>
          <p:nvPr/>
        </p:nvSpPr>
        <p:spPr>
          <a:xfrm>
            <a:off x="1848949" y="1602120"/>
            <a:ext cx="5100953" cy="37480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2" tIns="27092" rIns="27092" bIns="27092" anchor="ctr">
            <a:spAutoFit/>
          </a:bodyPr>
          <a:lstStyle/>
          <a:p>
            <a:pPr algn="ctr" defTabSz="587022" hangingPunct="0">
              <a:defRPr sz="2000">
                <a:latin typeface="Avenir Light"/>
                <a:ea typeface="Avenir Light"/>
                <a:cs typeface="Avenir Light"/>
                <a:sym typeface="Avenir Light"/>
              </a:defRPr>
            </a:pPr>
            <a:r>
              <a:rPr sz="2000" kern="0" dirty="0">
                <a:solidFill>
                  <a:srgbClr val="000000"/>
                </a:solidFill>
                <a:latin typeface="Arial" panose="020B0604020202020204" pitchFamily="34" charset="0"/>
                <a:cs typeface="Arial" panose="020B0604020202020204" pitchFamily="34" charset="0"/>
                <a:sym typeface="Avenir Light"/>
              </a:rPr>
              <a:t>Success as a leader is not having all the answers, not putting up a shield to appear strong, not dictating the direction but rather, asking for opinions to gather answers, being vulnerable and acknowledging your own concerns and doubts. </a:t>
            </a:r>
            <a:br>
              <a:rPr lang="en-US" sz="2000" kern="0" dirty="0">
                <a:solidFill>
                  <a:srgbClr val="000000"/>
                </a:solidFill>
                <a:latin typeface="Arial" panose="020B0604020202020204" pitchFamily="34" charset="0"/>
                <a:cs typeface="Arial" panose="020B0604020202020204" pitchFamily="34" charset="0"/>
                <a:sym typeface="Avenir Light"/>
              </a:rPr>
            </a:br>
            <a:endParaRPr sz="2000" kern="0" dirty="0">
              <a:solidFill>
                <a:srgbClr val="000000"/>
              </a:solidFill>
              <a:latin typeface="Arial" panose="020B0604020202020204" pitchFamily="34" charset="0"/>
              <a:cs typeface="Arial" panose="020B0604020202020204" pitchFamily="34" charset="0"/>
              <a:sym typeface="Avenir Light"/>
            </a:endParaRPr>
          </a:p>
          <a:p>
            <a:pPr algn="ctr" defTabSz="587022" hangingPunct="0">
              <a:defRPr sz="2000">
                <a:latin typeface="Avenir Light"/>
                <a:ea typeface="Avenir Light"/>
                <a:cs typeface="Avenir Light"/>
                <a:sym typeface="Avenir Light"/>
              </a:defRPr>
            </a:pPr>
            <a:r>
              <a:rPr sz="2000" kern="0" dirty="0">
                <a:solidFill>
                  <a:srgbClr val="000000"/>
                </a:solidFill>
                <a:latin typeface="Arial" panose="020B0604020202020204" pitchFamily="34" charset="0"/>
                <a:cs typeface="Arial" panose="020B0604020202020204" pitchFamily="34" charset="0"/>
                <a:sym typeface="Avenir Light"/>
              </a:rPr>
              <a:t>It’s a recognition that the key to success is taking it day-by-day, sometimes, minute-by-minute, and that making decisions with an open heart usually results in the right decision. </a:t>
            </a:r>
          </a:p>
        </p:txBody>
      </p:sp>
      <p:pic>
        <p:nvPicPr>
          <p:cNvPr id="57" name="Image" descr="Image"/>
          <p:cNvPicPr>
            <a:picLocks noChangeAspect="1"/>
          </p:cNvPicPr>
          <p:nvPr/>
        </p:nvPicPr>
        <p:blipFill>
          <a:blip r:embed="rId3"/>
          <a:stretch>
            <a:fillRect/>
          </a:stretch>
        </p:blipFill>
        <p:spPr>
          <a:xfrm>
            <a:off x="6949902" y="5609196"/>
            <a:ext cx="2892580" cy="618735"/>
          </a:xfrm>
          <a:prstGeom prst="rect">
            <a:avLst/>
          </a:prstGeom>
          <a:ln w="12700">
            <a:miter lim="400000"/>
          </a:ln>
        </p:spPr>
      </p:pic>
      <p:pic>
        <p:nvPicPr>
          <p:cNvPr id="6" name="Picture 5" descr="A picture containing text, clipart&#10;&#10;Description automatically generated">
            <a:extLst>
              <a:ext uri="{FF2B5EF4-FFF2-40B4-BE49-F238E27FC236}">
                <a16:creationId xmlns:a16="http://schemas.microsoft.com/office/drawing/2014/main" id="{7E7E34FC-0442-0741-A90E-9F12766A5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90678"/>
            <a:ext cx="2403157" cy="1345768"/>
          </a:xfrm>
          <a:prstGeom prst="rect">
            <a:avLst/>
          </a:prstGeom>
        </p:spPr>
      </p:pic>
      <p:sp>
        <p:nvSpPr>
          <p:cNvPr id="7" name="TextBox 6">
            <a:extLst>
              <a:ext uri="{FF2B5EF4-FFF2-40B4-BE49-F238E27FC236}">
                <a16:creationId xmlns:a16="http://schemas.microsoft.com/office/drawing/2014/main" id="{3FB30719-2A05-3B4D-AF0D-8A74497FB22F}"/>
              </a:ext>
            </a:extLst>
          </p:cNvPr>
          <p:cNvSpPr txBox="1"/>
          <p:nvPr/>
        </p:nvSpPr>
        <p:spPr>
          <a:xfrm>
            <a:off x="2403157" y="5520159"/>
            <a:ext cx="273136" cy="8939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 name="Shape 23"/>
          <p:cNvSpPr txBox="1"/>
          <p:nvPr/>
        </p:nvSpPr>
        <p:spPr>
          <a:xfrm>
            <a:off x="1646236" y="641351"/>
            <a:ext cx="8574090" cy="701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4400" b="1">
                <a:solidFill>
                  <a:srgbClr val="DF6420"/>
                </a:solidFill>
                <a:latin typeface="Arial"/>
                <a:ea typeface="Arial"/>
                <a:cs typeface="Arial"/>
                <a:sym typeface="Arial"/>
              </a:defRPr>
            </a:lvl1pPr>
          </a:lstStyle>
          <a:p>
            <a:pPr defTabSz="457200" hangingPunct="0"/>
            <a:r>
              <a:rPr kern="0"/>
              <a:t>What We are Doing at Mentis</a:t>
            </a:r>
            <a:endParaRPr sz="2500" kern="0"/>
          </a:p>
        </p:txBody>
      </p:sp>
      <p:sp>
        <p:nvSpPr>
          <p:cNvPr id="60" name="Begin with acknowledging to staff challenges of time we are living in, validate emotional/mental impact as providers-how do we self-regulate as staff to be available to others-self care practices for stress/trauma-staff has their own personal issues…"/>
          <p:cNvSpPr txBox="1">
            <a:spLocks noGrp="1"/>
          </p:cNvSpPr>
          <p:nvPr>
            <p:ph type="body" idx="4294967295"/>
          </p:nvPr>
        </p:nvSpPr>
        <p:spPr>
          <a:xfrm>
            <a:off x="1583088" y="738295"/>
            <a:ext cx="9025824" cy="4508859"/>
          </a:xfrm>
          <a:prstGeom prst="rect">
            <a:avLst/>
          </a:prstGeom>
        </p:spPr>
        <p:txBody>
          <a:bodyPr lIns="27092" tIns="27092" rIns="27092" bIns="27092" anchor="ctr">
            <a:normAutofit/>
          </a:bodyPr>
          <a:lstStyle/>
          <a:p>
            <a:pPr marL="297941" indent="-297941" defTabSz="405045">
              <a:lnSpc>
                <a:spcPct val="80000"/>
              </a:lnSpc>
              <a:spcBef>
                <a:spcPts val="2800"/>
              </a:spcBef>
              <a:buClr>
                <a:srgbClr val="646464"/>
              </a:buClr>
              <a:buSzPct val="90000"/>
              <a:buFontTx/>
              <a:buChar char="•"/>
              <a:defRPr sz="1932">
                <a:latin typeface="Avenir Light"/>
                <a:ea typeface="Avenir Light"/>
                <a:cs typeface="Avenir Light"/>
                <a:sym typeface="Avenir Light"/>
              </a:defRPr>
            </a:pPr>
            <a:endParaRPr sz="2000" dirty="0">
              <a:latin typeface="Arial" panose="020B0604020202020204" pitchFamily="34" charset="0"/>
              <a:cs typeface="Arial" panose="020B0604020202020204" pitchFamily="34" charset="0"/>
            </a:endParaRPr>
          </a:p>
          <a:p>
            <a:pPr marL="297941" indent="-297941" defTabSz="405045">
              <a:lnSpc>
                <a:spcPct val="80000"/>
              </a:lnSpc>
              <a:spcBef>
                <a:spcPts val="2800"/>
              </a:spcBef>
              <a:buClr>
                <a:srgbClr val="646464"/>
              </a:buClr>
              <a:buSzPct val="90000"/>
              <a:buFontTx/>
              <a:buChar char="•"/>
              <a:defRPr sz="1932">
                <a:latin typeface="Avenir Light"/>
                <a:ea typeface="Avenir Light"/>
                <a:cs typeface="Avenir Light"/>
                <a:sym typeface="Avenir Light"/>
              </a:defRPr>
            </a:pPr>
            <a:r>
              <a:rPr sz="2000" dirty="0">
                <a:latin typeface="Arial" panose="020B0604020202020204" pitchFamily="34" charset="0"/>
                <a:cs typeface="Arial" panose="020B0604020202020204" pitchFamily="34" charset="0"/>
              </a:rPr>
              <a:t>Begin with acknowledging to staff challenges of time we are living in, validate emotional/mental impact as providers-how do we self-regulate as staff to be available to others-self care practices for stress/trauma-staff has their own personal issues</a:t>
            </a:r>
          </a:p>
          <a:p>
            <a:pPr marL="297941" indent="-297941" defTabSz="405045">
              <a:lnSpc>
                <a:spcPct val="80000"/>
              </a:lnSpc>
              <a:spcBef>
                <a:spcPts val="2800"/>
              </a:spcBef>
              <a:buClr>
                <a:srgbClr val="646464"/>
              </a:buClr>
              <a:buSzPct val="90000"/>
              <a:buFontTx/>
              <a:buChar char="•"/>
              <a:defRPr sz="1932">
                <a:latin typeface="Avenir Light"/>
                <a:ea typeface="Avenir Light"/>
                <a:cs typeface="Avenir Light"/>
                <a:sym typeface="Avenir Light"/>
              </a:defRPr>
            </a:pPr>
            <a:r>
              <a:rPr sz="2000" dirty="0">
                <a:latin typeface="Arial" panose="020B0604020202020204" pitchFamily="34" charset="0"/>
                <a:cs typeface="Arial" panose="020B0604020202020204" pitchFamily="34" charset="0"/>
              </a:rPr>
              <a:t>Open conversation/mutual support from both management to direct service staff and peer to peer- provide setting/opportunity for this to happen</a:t>
            </a:r>
          </a:p>
          <a:p>
            <a:pPr marL="297941" indent="-297941" defTabSz="405045">
              <a:lnSpc>
                <a:spcPct val="80000"/>
              </a:lnSpc>
              <a:spcBef>
                <a:spcPts val="2800"/>
              </a:spcBef>
              <a:buClr>
                <a:srgbClr val="646464"/>
              </a:buClr>
              <a:buSzPct val="90000"/>
              <a:buFontTx/>
              <a:buChar char="•"/>
              <a:defRPr sz="1932">
                <a:latin typeface="Avenir Light"/>
                <a:ea typeface="Avenir Light"/>
                <a:cs typeface="Avenir Light"/>
                <a:sym typeface="Avenir Light"/>
              </a:defRPr>
            </a:pPr>
            <a:r>
              <a:rPr sz="2000" dirty="0">
                <a:latin typeface="Arial" panose="020B0604020202020204" pitchFamily="34" charset="0"/>
                <a:cs typeface="Arial" panose="020B0604020202020204" pitchFamily="34" charset="0"/>
              </a:rPr>
              <a:t>Encouragement and reminders about the value of our work – service to others/reasons why we work for non-profit organizations</a:t>
            </a:r>
          </a:p>
          <a:p>
            <a:pPr marL="297941" indent="-297941" defTabSz="405045">
              <a:lnSpc>
                <a:spcPct val="80000"/>
              </a:lnSpc>
              <a:spcBef>
                <a:spcPts val="2800"/>
              </a:spcBef>
              <a:buClr>
                <a:srgbClr val="646464"/>
              </a:buClr>
              <a:buSzPct val="90000"/>
              <a:buFontTx/>
              <a:buChar char="•"/>
              <a:defRPr sz="1932">
                <a:latin typeface="Avenir Light"/>
                <a:ea typeface="Avenir Light"/>
                <a:cs typeface="Avenir Light"/>
                <a:sym typeface="Avenir Light"/>
              </a:defRPr>
            </a:pPr>
            <a:r>
              <a:rPr sz="2000" dirty="0">
                <a:latin typeface="Arial" panose="020B0604020202020204" pitchFamily="34" charset="0"/>
                <a:cs typeface="Arial" panose="020B0604020202020204" pitchFamily="34" charset="0"/>
              </a:rPr>
              <a:t>Clear communication around staff expectations and agency response to COVID</a:t>
            </a:r>
          </a:p>
        </p:txBody>
      </p:sp>
      <p:pic>
        <p:nvPicPr>
          <p:cNvPr id="61" name="Image" descr="Image"/>
          <p:cNvPicPr>
            <a:picLocks noChangeAspect="1"/>
          </p:cNvPicPr>
          <p:nvPr/>
        </p:nvPicPr>
        <p:blipFill>
          <a:blip r:embed="rId3"/>
          <a:stretch>
            <a:fillRect/>
          </a:stretch>
        </p:blipFill>
        <p:spPr>
          <a:xfrm>
            <a:off x="7521038" y="5520160"/>
            <a:ext cx="2892580" cy="618735"/>
          </a:xfrm>
          <a:prstGeom prst="rect">
            <a:avLst/>
          </a:prstGeom>
          <a:ln w="12700">
            <a:miter lim="400000"/>
          </a:ln>
        </p:spPr>
      </p:pic>
      <p:pic>
        <p:nvPicPr>
          <p:cNvPr id="5" name="Picture 4" descr="A picture containing text, clipart&#10;&#10;Description automatically generated">
            <a:extLst>
              <a:ext uri="{FF2B5EF4-FFF2-40B4-BE49-F238E27FC236}">
                <a16:creationId xmlns:a16="http://schemas.microsoft.com/office/drawing/2014/main" id="{0D138D26-8890-4D4E-802B-358B89059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90678"/>
            <a:ext cx="2403157" cy="1345768"/>
          </a:xfrm>
          <a:prstGeom prst="rect">
            <a:avLst/>
          </a:prstGeom>
        </p:spPr>
      </p:pic>
      <p:sp>
        <p:nvSpPr>
          <p:cNvPr id="6" name="TextBox 5">
            <a:extLst>
              <a:ext uri="{FF2B5EF4-FFF2-40B4-BE49-F238E27FC236}">
                <a16:creationId xmlns:a16="http://schemas.microsoft.com/office/drawing/2014/main" id="{0D7F7559-353D-5343-8B00-D84E632D403F}"/>
              </a:ext>
            </a:extLst>
          </p:cNvPr>
          <p:cNvSpPr txBox="1"/>
          <p:nvPr/>
        </p:nvSpPr>
        <p:spPr>
          <a:xfrm>
            <a:off x="2403157" y="5520159"/>
            <a:ext cx="273136" cy="8939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 name="Shape 23"/>
          <p:cNvSpPr txBox="1"/>
          <p:nvPr/>
        </p:nvSpPr>
        <p:spPr>
          <a:xfrm>
            <a:off x="1672948" y="285206"/>
            <a:ext cx="8574089" cy="701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4400" b="1">
                <a:solidFill>
                  <a:srgbClr val="DF6420"/>
                </a:solidFill>
                <a:latin typeface="Arial"/>
                <a:ea typeface="Arial"/>
                <a:cs typeface="Arial"/>
                <a:sym typeface="Arial"/>
              </a:defRPr>
            </a:lvl1pPr>
          </a:lstStyle>
          <a:p>
            <a:pPr defTabSz="457200" hangingPunct="0"/>
            <a:r>
              <a:rPr kern="0"/>
              <a:t>Organizational Practices</a:t>
            </a:r>
            <a:endParaRPr sz="2500" kern="0"/>
          </a:p>
        </p:txBody>
      </p:sp>
      <p:sp>
        <p:nvSpPr>
          <p:cNvPr id="64" name="Assessing staff capacity to perform their job on an individual basis using program managers-range in how people respond…"/>
          <p:cNvSpPr txBox="1">
            <a:spLocks noGrp="1"/>
          </p:cNvSpPr>
          <p:nvPr>
            <p:ph type="body" idx="4294967295"/>
          </p:nvPr>
        </p:nvSpPr>
        <p:spPr>
          <a:xfrm>
            <a:off x="1854967" y="835079"/>
            <a:ext cx="8210050" cy="4313732"/>
          </a:xfrm>
          <a:prstGeom prst="rect">
            <a:avLst/>
          </a:prstGeom>
        </p:spPr>
        <p:txBody>
          <a:bodyPr lIns="27092" tIns="27092" rIns="27092" bIns="27092" anchor="ctr">
            <a:normAutofit/>
          </a:bodyPr>
          <a:lstStyle/>
          <a:p>
            <a:pPr marL="254761" indent="-254761" defTabSz="346342">
              <a:lnSpc>
                <a:spcPct val="80000"/>
              </a:lnSpc>
              <a:spcBef>
                <a:spcPts val="2400"/>
              </a:spcBef>
              <a:buClr>
                <a:srgbClr val="646464"/>
              </a:buClr>
              <a:buSzPct val="90000"/>
              <a:buFontTx/>
              <a:buChar char="•"/>
              <a:defRPr sz="1357">
                <a:latin typeface="Avenir Light"/>
                <a:ea typeface="Avenir Light"/>
                <a:cs typeface="Avenir Light"/>
                <a:sym typeface="Avenir Light"/>
              </a:defRPr>
            </a:pPr>
            <a:endParaRPr sz="2000" dirty="0">
              <a:latin typeface="Arial" panose="020B0604020202020204" pitchFamily="34" charset="0"/>
              <a:cs typeface="Arial" panose="020B0604020202020204" pitchFamily="34" charset="0"/>
            </a:endParaRPr>
          </a:p>
          <a:p>
            <a:pPr marL="254761" indent="-254761" defTabSz="346342">
              <a:lnSpc>
                <a:spcPct val="80000"/>
              </a:lnSpc>
              <a:spcBef>
                <a:spcPts val="2400"/>
              </a:spcBef>
              <a:buClr>
                <a:srgbClr val="646464"/>
              </a:buClr>
              <a:buSzPct val="90000"/>
              <a:buFontTx/>
              <a:buChar char="•"/>
              <a:defRPr sz="1769">
                <a:latin typeface="Avenir Light"/>
                <a:ea typeface="Avenir Light"/>
                <a:cs typeface="Avenir Light"/>
                <a:sym typeface="Avenir Light"/>
              </a:defRPr>
            </a:pPr>
            <a:r>
              <a:rPr sz="2000" dirty="0">
                <a:latin typeface="Arial" panose="020B0604020202020204" pitchFamily="34" charset="0"/>
                <a:cs typeface="Arial" panose="020B0604020202020204" pitchFamily="34" charset="0"/>
              </a:rPr>
              <a:t>Assessing staff capacity to perform their job on an individual basis using program managers-range in how people respond</a:t>
            </a:r>
          </a:p>
          <a:p>
            <a:pPr marL="254761" indent="-254761" defTabSz="346342">
              <a:lnSpc>
                <a:spcPct val="80000"/>
              </a:lnSpc>
              <a:spcBef>
                <a:spcPts val="2400"/>
              </a:spcBef>
              <a:buClr>
                <a:srgbClr val="646464"/>
              </a:buClr>
              <a:buSzPct val="90000"/>
              <a:buFontTx/>
              <a:buChar char="•"/>
              <a:defRPr sz="1769">
                <a:latin typeface="Avenir Light"/>
                <a:ea typeface="Avenir Light"/>
                <a:cs typeface="Avenir Light"/>
                <a:sym typeface="Avenir Light"/>
              </a:defRPr>
            </a:pPr>
            <a:r>
              <a:rPr sz="2000" dirty="0">
                <a:latin typeface="Arial" panose="020B0604020202020204" pitchFamily="34" charset="0"/>
                <a:cs typeface="Arial" panose="020B0604020202020204" pitchFamily="34" charset="0"/>
              </a:rPr>
              <a:t>Coming up with contingency/coverage plans as needed based on staff assessment-adjusting caseloads/what does staff need</a:t>
            </a:r>
          </a:p>
          <a:p>
            <a:pPr marL="254761" indent="-254761" defTabSz="346342">
              <a:lnSpc>
                <a:spcPct val="80000"/>
              </a:lnSpc>
              <a:spcBef>
                <a:spcPts val="2400"/>
              </a:spcBef>
              <a:buClr>
                <a:srgbClr val="646464"/>
              </a:buClr>
              <a:buSzPct val="90000"/>
              <a:buFontTx/>
              <a:buChar char="•"/>
              <a:defRPr sz="1769">
                <a:latin typeface="Avenir Light"/>
                <a:ea typeface="Avenir Light"/>
                <a:cs typeface="Avenir Light"/>
                <a:sym typeface="Avenir Light"/>
              </a:defRPr>
            </a:pPr>
            <a:r>
              <a:rPr sz="2000" dirty="0">
                <a:latin typeface="Arial" panose="020B0604020202020204" pitchFamily="34" charset="0"/>
                <a:cs typeface="Arial" panose="020B0604020202020204" pitchFamily="34" charset="0"/>
              </a:rPr>
              <a:t>Given most work is remote, making sure staff has home office space that is functional-differences from being in the office</a:t>
            </a:r>
          </a:p>
          <a:p>
            <a:pPr marL="254761" indent="-254761" defTabSz="346342">
              <a:lnSpc>
                <a:spcPct val="80000"/>
              </a:lnSpc>
              <a:spcBef>
                <a:spcPts val="2400"/>
              </a:spcBef>
              <a:buClr>
                <a:srgbClr val="646464"/>
              </a:buClr>
              <a:buSzPct val="90000"/>
              <a:buFontTx/>
              <a:buChar char="•"/>
              <a:defRPr sz="1769">
                <a:latin typeface="Avenir Light"/>
                <a:ea typeface="Avenir Light"/>
                <a:cs typeface="Avenir Light"/>
                <a:sym typeface="Avenir Light"/>
              </a:defRPr>
            </a:pPr>
            <a:r>
              <a:rPr sz="2000" dirty="0">
                <a:latin typeface="Arial" panose="020B0604020202020204" pitchFamily="34" charset="0"/>
                <a:cs typeface="Arial" panose="020B0604020202020204" pitchFamily="34" charset="0"/>
              </a:rPr>
              <a:t>Ongoing dialog with staff as situation is dynamic and constantly changing-attending to staff stressors</a:t>
            </a:r>
          </a:p>
          <a:p>
            <a:pPr marL="254761" indent="-254761" defTabSz="346342">
              <a:lnSpc>
                <a:spcPct val="80000"/>
              </a:lnSpc>
              <a:spcBef>
                <a:spcPts val="2400"/>
              </a:spcBef>
              <a:buClr>
                <a:srgbClr val="646464"/>
              </a:buClr>
              <a:buSzPct val="90000"/>
              <a:buFontTx/>
              <a:buChar char="•"/>
              <a:defRPr sz="1769">
                <a:latin typeface="Avenir Light"/>
                <a:ea typeface="Avenir Light"/>
                <a:cs typeface="Avenir Light"/>
                <a:sym typeface="Avenir Light"/>
              </a:defRPr>
            </a:pPr>
            <a:r>
              <a:rPr sz="2000" dirty="0">
                <a:latin typeface="Arial" panose="020B0604020202020204" pitchFamily="34" charset="0"/>
                <a:cs typeface="Arial" panose="020B0604020202020204" pitchFamily="34" charset="0"/>
              </a:rPr>
              <a:t>At leadership level use a flexible approach-model for team good mental health practices-engage in creative problem solving </a:t>
            </a:r>
          </a:p>
        </p:txBody>
      </p:sp>
      <p:pic>
        <p:nvPicPr>
          <p:cNvPr id="65" name="Image" descr="Image"/>
          <p:cNvPicPr>
            <a:picLocks noChangeAspect="1"/>
          </p:cNvPicPr>
          <p:nvPr/>
        </p:nvPicPr>
        <p:blipFill>
          <a:blip r:embed="rId3"/>
          <a:stretch>
            <a:fillRect/>
          </a:stretch>
        </p:blipFill>
        <p:spPr>
          <a:xfrm>
            <a:off x="7521038" y="5520160"/>
            <a:ext cx="2892580" cy="618735"/>
          </a:xfrm>
          <a:prstGeom prst="rect">
            <a:avLst/>
          </a:prstGeom>
          <a:ln w="12700">
            <a:miter lim="400000"/>
          </a:ln>
        </p:spPr>
      </p:pic>
      <p:pic>
        <p:nvPicPr>
          <p:cNvPr id="5" name="Picture 4" descr="A picture containing text, clipart&#10;&#10;Description automatically generated">
            <a:extLst>
              <a:ext uri="{FF2B5EF4-FFF2-40B4-BE49-F238E27FC236}">
                <a16:creationId xmlns:a16="http://schemas.microsoft.com/office/drawing/2014/main" id="{C4B26512-4B17-9B46-9EE6-5256F3A31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90678"/>
            <a:ext cx="2403157" cy="1345768"/>
          </a:xfrm>
          <a:prstGeom prst="rect">
            <a:avLst/>
          </a:prstGeom>
        </p:spPr>
      </p:pic>
      <p:sp>
        <p:nvSpPr>
          <p:cNvPr id="6" name="TextBox 5">
            <a:extLst>
              <a:ext uri="{FF2B5EF4-FFF2-40B4-BE49-F238E27FC236}">
                <a16:creationId xmlns:a16="http://schemas.microsoft.com/office/drawing/2014/main" id="{989765EC-E614-7549-9AE6-4E7E63DE142A}"/>
              </a:ext>
            </a:extLst>
          </p:cNvPr>
          <p:cNvSpPr txBox="1"/>
          <p:nvPr/>
        </p:nvSpPr>
        <p:spPr>
          <a:xfrm>
            <a:off x="2403157" y="5520159"/>
            <a:ext cx="273136" cy="8939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 name="Shape 23"/>
          <p:cNvSpPr txBox="1"/>
          <p:nvPr/>
        </p:nvSpPr>
        <p:spPr>
          <a:xfrm>
            <a:off x="1646236" y="641351"/>
            <a:ext cx="8574090" cy="7081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4400" b="1">
                <a:solidFill>
                  <a:srgbClr val="DF6420"/>
                </a:solidFill>
                <a:latin typeface="Arial"/>
                <a:ea typeface="Arial"/>
                <a:cs typeface="Arial"/>
                <a:sym typeface="Arial"/>
              </a:defRPr>
            </a:lvl1pPr>
          </a:lstStyle>
          <a:p>
            <a:pPr defTabSz="457200" hangingPunct="0"/>
            <a:r>
              <a:rPr kern="0"/>
              <a:t>Final Thoughts</a:t>
            </a:r>
          </a:p>
        </p:txBody>
      </p:sp>
      <p:sp>
        <p:nvSpPr>
          <p:cNvPr id="68" name="Common sense-making adjustments as needed…"/>
          <p:cNvSpPr txBox="1">
            <a:spLocks noGrp="1"/>
          </p:cNvSpPr>
          <p:nvPr>
            <p:ph type="body" idx="4294967295"/>
          </p:nvPr>
        </p:nvSpPr>
        <p:spPr>
          <a:xfrm>
            <a:off x="2314810" y="1390612"/>
            <a:ext cx="8202451" cy="4076776"/>
          </a:xfrm>
          <a:prstGeom prst="rect">
            <a:avLst/>
          </a:prstGeom>
        </p:spPr>
        <p:txBody>
          <a:bodyPr lIns="27092" tIns="27092" rIns="27092" bIns="27092" anchor="ctr">
            <a:normAutofit/>
          </a:bodyPr>
          <a:lstStyle/>
          <a:p>
            <a:pPr marL="293624" indent="-293624" defTabSz="399174">
              <a:spcBef>
                <a:spcPts val="2700"/>
              </a:spcBef>
              <a:buClr>
                <a:srgbClr val="646464"/>
              </a:buClr>
              <a:buSzPct val="90000"/>
              <a:buFontTx/>
              <a:buChar char="•"/>
              <a:defRPr sz="2448">
                <a:latin typeface="Avenir Light"/>
                <a:ea typeface="Avenir Light"/>
                <a:cs typeface="Avenir Light"/>
                <a:sym typeface="Avenir Light"/>
              </a:defRPr>
            </a:pPr>
            <a:r>
              <a:rPr dirty="0">
                <a:latin typeface="Arial" panose="020B0604020202020204" pitchFamily="34" charset="0"/>
                <a:cs typeface="Arial" panose="020B0604020202020204" pitchFamily="34" charset="0"/>
              </a:rPr>
              <a:t>Common sense-making adjustments as needed</a:t>
            </a:r>
          </a:p>
          <a:p>
            <a:pPr marL="293624" indent="-293624" defTabSz="399174">
              <a:spcBef>
                <a:spcPts val="2700"/>
              </a:spcBef>
              <a:buClr>
                <a:srgbClr val="646464"/>
              </a:buClr>
              <a:buSzPct val="90000"/>
              <a:buFontTx/>
              <a:buChar char="•"/>
              <a:defRPr sz="2448">
                <a:latin typeface="Avenir Light"/>
                <a:ea typeface="Avenir Light"/>
                <a:cs typeface="Avenir Light"/>
                <a:sym typeface="Avenir Light"/>
              </a:defRPr>
            </a:pPr>
            <a:r>
              <a:rPr dirty="0">
                <a:latin typeface="Arial" panose="020B0604020202020204" pitchFamily="34" charset="0"/>
                <a:cs typeface="Arial" panose="020B0604020202020204" pitchFamily="34" charset="0"/>
              </a:rPr>
              <a:t>Continue to assess/gauge staff emotional health</a:t>
            </a:r>
          </a:p>
          <a:p>
            <a:pPr marL="293624" indent="-293624" defTabSz="399174">
              <a:spcBef>
                <a:spcPts val="2700"/>
              </a:spcBef>
              <a:buClr>
                <a:srgbClr val="646464"/>
              </a:buClr>
              <a:buSzPct val="90000"/>
              <a:buFontTx/>
              <a:buChar char="•"/>
              <a:defRPr sz="2448">
                <a:latin typeface="Avenir Light"/>
                <a:ea typeface="Avenir Light"/>
                <a:cs typeface="Avenir Light"/>
                <a:sym typeface="Avenir Light"/>
              </a:defRPr>
            </a:pPr>
            <a:r>
              <a:rPr dirty="0">
                <a:latin typeface="Arial" panose="020B0604020202020204" pitchFamily="34" charset="0"/>
                <a:cs typeface="Arial" panose="020B0604020202020204" pitchFamily="34" charset="0"/>
              </a:rPr>
              <a:t>Recognizing the emotional/mental toll of a prolonged pandemic- watch for fatigue</a:t>
            </a:r>
          </a:p>
          <a:p>
            <a:pPr marL="293624" indent="-293624" defTabSz="399174">
              <a:spcBef>
                <a:spcPts val="2700"/>
              </a:spcBef>
              <a:buClr>
                <a:srgbClr val="646464"/>
              </a:buClr>
              <a:buSzPct val="90000"/>
              <a:buFontTx/>
              <a:buChar char="•"/>
              <a:defRPr sz="2448">
                <a:latin typeface="Avenir Light"/>
                <a:ea typeface="Avenir Light"/>
                <a:cs typeface="Avenir Light"/>
                <a:sym typeface="Avenir Light"/>
              </a:defRPr>
            </a:pPr>
            <a:r>
              <a:rPr dirty="0">
                <a:latin typeface="Arial" panose="020B0604020202020204" pitchFamily="34" charset="0"/>
                <a:cs typeface="Arial" panose="020B0604020202020204" pitchFamily="34" charset="0"/>
              </a:rPr>
              <a:t>Keep team informed, stay connected</a:t>
            </a:r>
          </a:p>
          <a:p>
            <a:pPr marL="293624" indent="-293624" defTabSz="399174">
              <a:spcBef>
                <a:spcPts val="2700"/>
              </a:spcBef>
              <a:buClr>
                <a:srgbClr val="646464"/>
              </a:buClr>
              <a:buSzPct val="90000"/>
              <a:buFontTx/>
              <a:buChar char="•"/>
              <a:defRPr sz="2448">
                <a:latin typeface="Avenir Light"/>
                <a:ea typeface="Avenir Light"/>
                <a:cs typeface="Avenir Light"/>
                <a:sym typeface="Avenir Light"/>
              </a:defRPr>
            </a:pPr>
            <a:r>
              <a:rPr dirty="0">
                <a:latin typeface="Arial" panose="020B0604020202020204" pitchFamily="34" charset="0"/>
                <a:cs typeface="Arial" panose="020B0604020202020204" pitchFamily="34" charset="0"/>
              </a:rPr>
              <a:t>Critical that staff “feels supported”</a:t>
            </a:r>
          </a:p>
        </p:txBody>
      </p:sp>
      <p:pic>
        <p:nvPicPr>
          <p:cNvPr id="69" name="Image" descr="Image"/>
          <p:cNvPicPr>
            <a:picLocks noChangeAspect="1"/>
          </p:cNvPicPr>
          <p:nvPr/>
        </p:nvPicPr>
        <p:blipFill>
          <a:blip r:embed="rId3"/>
          <a:stretch>
            <a:fillRect/>
          </a:stretch>
        </p:blipFill>
        <p:spPr>
          <a:xfrm>
            <a:off x="7521038" y="5520160"/>
            <a:ext cx="2892580" cy="618735"/>
          </a:xfrm>
          <a:prstGeom prst="rect">
            <a:avLst/>
          </a:prstGeom>
          <a:ln w="12700">
            <a:miter lim="400000"/>
          </a:ln>
        </p:spPr>
      </p:pic>
      <p:pic>
        <p:nvPicPr>
          <p:cNvPr id="5" name="Picture 4" descr="A picture containing text, clipart&#10;&#10;Description automatically generated">
            <a:extLst>
              <a:ext uri="{FF2B5EF4-FFF2-40B4-BE49-F238E27FC236}">
                <a16:creationId xmlns:a16="http://schemas.microsoft.com/office/drawing/2014/main" id="{B598107D-5BA2-7441-BF82-2ED26DEAC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90678"/>
            <a:ext cx="2403157" cy="1345768"/>
          </a:xfrm>
          <a:prstGeom prst="rect">
            <a:avLst/>
          </a:prstGeom>
        </p:spPr>
      </p:pic>
      <p:sp>
        <p:nvSpPr>
          <p:cNvPr id="6" name="TextBox 5">
            <a:extLst>
              <a:ext uri="{FF2B5EF4-FFF2-40B4-BE49-F238E27FC236}">
                <a16:creationId xmlns:a16="http://schemas.microsoft.com/office/drawing/2014/main" id="{EBF1FF41-BCE2-B245-9741-EE4D57947455}"/>
              </a:ext>
            </a:extLst>
          </p:cNvPr>
          <p:cNvSpPr txBox="1"/>
          <p:nvPr/>
        </p:nvSpPr>
        <p:spPr>
          <a:xfrm>
            <a:off x="2403157" y="5520159"/>
            <a:ext cx="273136" cy="8939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5181601"/>
            <a:ext cx="5303838"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11" name="TextBox 2">
            <a:extLst>
              <a:ext uri="{FF2B5EF4-FFF2-40B4-BE49-F238E27FC236}">
                <a16:creationId xmlns:a16="http://schemas.microsoft.com/office/drawing/2014/main" id="{38F006DA-BF91-644C-8BA6-130494517BD4}"/>
              </a:ext>
            </a:extLst>
          </p:cNvPr>
          <p:cNvSpPr txBox="1">
            <a:spLocks noChangeArrowheads="1"/>
          </p:cNvSpPr>
          <p:nvPr/>
        </p:nvSpPr>
        <p:spPr bwMode="auto">
          <a:xfrm>
            <a:off x="770228" y="2568451"/>
            <a:ext cx="580802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eaLnBrk="0" fontAlgn="base" hangingPunct="0">
              <a:spcBef>
                <a:spcPct val="0"/>
              </a:spcBef>
              <a:spcAft>
                <a:spcPct val="0"/>
              </a:spcAft>
              <a:buNone/>
            </a:pPr>
            <a:r>
              <a:rPr lang="en-US" altLang="en-US" sz="2800" dirty="0">
                <a:solidFill>
                  <a:prstClr val="black"/>
                </a:solidFill>
                <a:latin typeface="Arial" panose="020B0604020202020204" pitchFamily="34" charset="0"/>
                <a:cs typeface="Arial" panose="020B0604020202020204" pitchFamily="34" charset="0"/>
              </a:rPr>
              <a:t>At this time we would like to invite your additional questions.</a:t>
            </a:r>
          </a:p>
          <a:p>
            <a:pPr defTabSz="457200" eaLnBrk="0" fontAlgn="base" hangingPunct="0">
              <a:spcBef>
                <a:spcPct val="0"/>
              </a:spcBef>
              <a:spcAft>
                <a:spcPct val="0"/>
              </a:spcAft>
              <a:buNone/>
            </a:pPr>
            <a:br>
              <a:rPr lang="en-US" altLang="en-US" sz="2400" i="1" dirty="0">
                <a:solidFill>
                  <a:prstClr val="black"/>
                </a:solidFill>
                <a:latin typeface="Arial" panose="020B0604020202020204" pitchFamily="34" charset="0"/>
                <a:cs typeface="Arial" panose="020B0604020202020204" pitchFamily="34" charset="0"/>
              </a:rPr>
            </a:br>
            <a:r>
              <a:rPr lang="en-US" altLang="en-US" sz="2400" i="1" dirty="0">
                <a:solidFill>
                  <a:prstClr val="black"/>
                </a:solidFill>
                <a:latin typeface="Arial" panose="020B0604020202020204" pitchFamily="34" charset="0"/>
                <a:cs typeface="Arial" panose="020B0604020202020204" pitchFamily="34" charset="0"/>
              </a:rPr>
              <a:t>Time permitting we hope to respond to everyone’s inquiries</a:t>
            </a:r>
          </a:p>
        </p:txBody>
      </p:sp>
      <p:pic>
        <p:nvPicPr>
          <p:cNvPr id="13" name="Picture 12">
            <a:extLst>
              <a:ext uri="{FF2B5EF4-FFF2-40B4-BE49-F238E27FC236}">
                <a16:creationId xmlns:a16="http://schemas.microsoft.com/office/drawing/2014/main" id="{A6F656AB-904A-E741-BFB6-CFA62CFF084D}"/>
              </a:ext>
            </a:extLst>
          </p:cNvPr>
          <p:cNvPicPr>
            <a:picLocks noChangeAspect="1"/>
          </p:cNvPicPr>
          <p:nvPr/>
        </p:nvPicPr>
        <p:blipFill rotWithShape="1">
          <a:blip r:embed="rId4">
            <a:extLst>
              <a:ext uri="{28A0092B-C50C-407E-A947-70E740481C1C}">
                <a14:useLocalDpi xmlns:a14="http://schemas.microsoft.com/office/drawing/2010/main" val="0"/>
              </a:ext>
            </a:extLst>
          </a:blip>
          <a:srcRect t="87830"/>
          <a:stretch/>
        </p:blipFill>
        <p:spPr>
          <a:xfrm>
            <a:off x="6665092" y="3677900"/>
            <a:ext cx="4914784" cy="1280881"/>
          </a:xfrm>
          <a:prstGeom prst="rect">
            <a:avLst/>
          </a:prstGeom>
        </p:spPr>
      </p:pic>
      <p:sp>
        <p:nvSpPr>
          <p:cNvPr id="14" name="Rectangle 13">
            <a:extLst>
              <a:ext uri="{FF2B5EF4-FFF2-40B4-BE49-F238E27FC236}">
                <a16:creationId xmlns:a16="http://schemas.microsoft.com/office/drawing/2014/main" id="{DF0C3C83-BB45-4F41-9848-C43BD52BEE88}"/>
              </a:ext>
            </a:extLst>
          </p:cNvPr>
          <p:cNvSpPr/>
          <p:nvPr/>
        </p:nvSpPr>
        <p:spPr>
          <a:xfrm>
            <a:off x="6703729" y="4250444"/>
            <a:ext cx="3006941" cy="380110"/>
          </a:xfrm>
          <a:prstGeom prst="rect">
            <a:avLst/>
          </a:prstGeom>
          <a:noFill/>
          <a:ln w="381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3">
            <a:extLst>
              <a:ext uri="{FF2B5EF4-FFF2-40B4-BE49-F238E27FC236}">
                <a16:creationId xmlns:a16="http://schemas.microsoft.com/office/drawing/2014/main" id="{B6CA72A0-5046-7742-934A-2631BF1B4404}"/>
              </a:ext>
            </a:extLst>
          </p:cNvPr>
          <p:cNvSpPr txBox="1">
            <a:spLocks noChangeArrowheads="1"/>
          </p:cNvSpPr>
          <p:nvPr/>
        </p:nvSpPr>
        <p:spPr bwMode="auto">
          <a:xfrm>
            <a:off x="604207" y="914507"/>
            <a:ext cx="8016875" cy="552450"/>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60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Arial" panose="020B0604020202020204" pitchFamily="34" charset="0"/>
              </a:rPr>
              <a:t>Q&amp;A Session:</a:t>
            </a:r>
            <a:endParaRPr kumimoji="0" lang="en-US" altLang="en-US" sz="36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2">
            <a:extLst>
              <a:ext uri="{FF2B5EF4-FFF2-40B4-BE49-F238E27FC236}">
                <a16:creationId xmlns:a16="http://schemas.microsoft.com/office/drawing/2014/main" id="{38984D1D-1FA1-B143-9875-3319366AEA45}"/>
              </a:ext>
            </a:extLst>
          </p:cNvPr>
          <p:cNvSpPr txBox="1">
            <a:spLocks noChangeArrowheads="1"/>
          </p:cNvSpPr>
          <p:nvPr/>
        </p:nvSpPr>
        <p:spPr bwMode="auto">
          <a:xfrm>
            <a:off x="6578249" y="3456341"/>
            <a:ext cx="58080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eaLnBrk="0" fontAlgn="base" hangingPunct="0">
              <a:spcBef>
                <a:spcPct val="0"/>
              </a:spcBef>
              <a:spcAft>
                <a:spcPct val="0"/>
              </a:spcAft>
              <a:buNone/>
            </a:pPr>
            <a:r>
              <a:rPr lang="en-US" altLang="en-US" sz="1600" b="1" dirty="0">
                <a:solidFill>
                  <a:schemeClr val="accent5"/>
                </a:solidFill>
                <a:latin typeface="Arial" panose="020B0604020202020204" pitchFamily="34" charset="0"/>
                <a:cs typeface="Arial" panose="020B0604020202020204" pitchFamily="34" charset="0"/>
              </a:rPr>
              <a:t>Click the “Chat” icon and type your questions here</a:t>
            </a:r>
            <a:endParaRPr lang="en-US" altLang="en-US" sz="1400" b="1" i="1" dirty="0">
              <a:solidFill>
                <a:schemeClr val="accent5"/>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04F62E8-06FE-EF41-9E86-CF87236FD0AE}"/>
              </a:ext>
            </a:extLst>
          </p:cNvPr>
          <p:cNvPicPr>
            <a:picLocks noChangeAspect="1"/>
          </p:cNvPicPr>
          <p:nvPr/>
        </p:nvPicPr>
        <p:blipFill rotWithShape="1">
          <a:blip r:embed="rId5">
            <a:extLst>
              <a:ext uri="{28A0092B-C50C-407E-A947-70E740481C1C}">
                <a14:useLocalDpi xmlns:a14="http://schemas.microsoft.com/office/drawing/2010/main" val="0"/>
              </a:ext>
            </a:extLst>
          </a:blip>
          <a:srcRect l="24966" t="-1" r="53338" b="-3884"/>
          <a:stretch/>
        </p:blipFill>
        <p:spPr>
          <a:xfrm>
            <a:off x="7995611" y="2788978"/>
            <a:ext cx="2676525" cy="560695"/>
          </a:xfrm>
          <a:prstGeom prst="rect">
            <a:avLst/>
          </a:prstGeom>
        </p:spPr>
      </p:pic>
      <p:sp>
        <p:nvSpPr>
          <p:cNvPr id="18" name="Oval 17">
            <a:extLst>
              <a:ext uri="{FF2B5EF4-FFF2-40B4-BE49-F238E27FC236}">
                <a16:creationId xmlns:a16="http://schemas.microsoft.com/office/drawing/2014/main" id="{63233035-B83F-B64B-AC5B-8E0C71676810}"/>
              </a:ext>
            </a:extLst>
          </p:cNvPr>
          <p:cNvSpPr/>
          <p:nvPr/>
        </p:nvSpPr>
        <p:spPr>
          <a:xfrm>
            <a:off x="9843259" y="2720488"/>
            <a:ext cx="691391" cy="708512"/>
          </a:xfrm>
          <a:prstGeom prst="ellipse">
            <a:avLst/>
          </a:prstGeom>
          <a:noFill/>
          <a:ln w="381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37610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7"/>
          <p:cNvSpPr>
            <a:spLocks noGrp="1" noChangeArrowheads="1"/>
          </p:cNvSpPr>
          <p:nvPr>
            <p:ph type="ctrTitle"/>
          </p:nvPr>
        </p:nvSpPr>
        <p:spPr>
          <a:xfrm>
            <a:off x="647782" y="853473"/>
            <a:ext cx="10896436" cy="1034144"/>
          </a:xfrm>
        </p:spPr>
        <p:txBody>
          <a:bodyPr>
            <a:noAutofit/>
          </a:bodyPr>
          <a:lstStyle/>
          <a:p>
            <a:pPr eaLnBrk="1" hangingPunct="1">
              <a:defRPr/>
            </a:pPr>
            <a:r>
              <a:rPr lang="en-US" altLang="en-US" sz="4800" b="1" dirty="0">
                <a:solidFill>
                  <a:srgbClr val="E46C0A"/>
                </a:solidFill>
                <a:effectLst>
                  <a:outerShdw blurRad="38100" dist="38100" dir="2700000" algn="tl">
                    <a:srgbClr val="C0C0C0"/>
                  </a:outerShdw>
                </a:effectLst>
                <a:latin typeface="Arial" panose="020B0604020202020204" pitchFamily="34" charset="0"/>
              </a:rPr>
              <a:t>Additional Resources</a:t>
            </a:r>
          </a:p>
        </p:txBody>
      </p:sp>
      <p:sp>
        <p:nvSpPr>
          <p:cNvPr id="3" name="Rectangle 2"/>
          <p:cNvSpPr/>
          <p:nvPr/>
        </p:nvSpPr>
        <p:spPr>
          <a:xfrm>
            <a:off x="0" y="5181601"/>
            <a:ext cx="5303838"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10244" name="TextBox 2"/>
          <p:cNvSpPr txBox="1">
            <a:spLocks noChangeArrowheads="1"/>
          </p:cNvSpPr>
          <p:nvPr/>
        </p:nvSpPr>
        <p:spPr bwMode="auto">
          <a:xfrm>
            <a:off x="446998" y="1998068"/>
            <a:ext cx="11449635" cy="691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eaLnBrk="0" fontAlgn="base" hangingPunct="0">
              <a:spcBef>
                <a:spcPct val="0"/>
              </a:spcBef>
              <a:spcAft>
                <a:spcPct val="0"/>
              </a:spcAft>
              <a:buNone/>
            </a:pPr>
            <a:r>
              <a:rPr lang="en-US" sz="1800" b="1" dirty="0">
                <a:solidFill>
                  <a:schemeClr val="accent6">
                    <a:lumMod val="75000"/>
                  </a:schemeClr>
                </a:solidFill>
                <a:latin typeface="Arial" panose="020B0604020202020204" pitchFamily="34" charset="0"/>
                <a:ea typeface="Calibri"/>
                <a:cs typeface="Arial" panose="020B0604020202020204" pitchFamily="34" charset="0"/>
              </a:rPr>
              <a:t>Center for Volunteer &amp; Nonprofit Leadership</a:t>
            </a:r>
          </a:p>
          <a:p>
            <a:pPr defTabSz="457200" eaLnBrk="0" fontAlgn="base" hangingPunct="0">
              <a:spcBef>
                <a:spcPct val="0"/>
              </a:spcBef>
              <a:spcAft>
                <a:spcPct val="0"/>
              </a:spcAft>
              <a:buNone/>
            </a:pPr>
            <a:r>
              <a:rPr lang="en-US" sz="1800" dirty="0">
                <a:solidFill>
                  <a:srgbClr val="0000FF"/>
                </a:solidFill>
                <a:latin typeface="Arial"/>
                <a:ea typeface="Calibri"/>
                <a:cs typeface="Arial"/>
                <a:hlinkClick r:id="rId4"/>
              </a:rPr>
              <a:t>cvnl.org/covid-landing-page</a:t>
            </a:r>
            <a:endParaRPr lang="en-US" sz="1800" dirty="0">
              <a:solidFill>
                <a:schemeClr val="tx2"/>
              </a:solidFill>
              <a:latin typeface="Arial"/>
              <a:ea typeface="Calibri"/>
              <a:cs typeface="Arial"/>
              <a:hlinkClick r:id="rId4"/>
            </a:endParaRPr>
          </a:p>
          <a:p>
            <a:pPr defTabSz="457200" eaLnBrk="0" fontAlgn="base" hangingPunct="0">
              <a:spcBef>
                <a:spcPct val="0"/>
              </a:spcBef>
              <a:spcAft>
                <a:spcPct val="0"/>
              </a:spcAft>
              <a:buNone/>
            </a:pPr>
            <a:endParaRPr lang="en-US" sz="1800" dirty="0">
              <a:solidFill>
                <a:srgbClr val="FF0000"/>
              </a:solidFill>
              <a:latin typeface="Arial" panose="020B0604020202020204" pitchFamily="34" charset="0"/>
              <a:cs typeface="Arial" panose="020B0604020202020204" pitchFamily="34" charset="0"/>
            </a:endParaRPr>
          </a:p>
          <a:p>
            <a:pPr defTabSz="457200" eaLnBrk="0" fontAlgn="base" hangingPunct="0">
              <a:spcBef>
                <a:spcPct val="0"/>
              </a:spcBef>
              <a:spcAft>
                <a:spcPct val="0"/>
              </a:spcAft>
              <a:buNone/>
            </a:pPr>
            <a:r>
              <a:rPr lang="en-US" sz="1800" dirty="0">
                <a:solidFill>
                  <a:srgbClr val="FF0000"/>
                </a:solidFill>
                <a:latin typeface="Arial" panose="020B0604020202020204" pitchFamily="34" charset="0"/>
                <a:cs typeface="Arial" panose="020B0604020202020204" pitchFamily="34" charset="0"/>
                <a:hlinkClick r:id="rId5"/>
              </a:rPr>
              <a:t>Frontline Workers Counseling Project </a:t>
            </a:r>
            <a:r>
              <a:rPr lang="en-US" sz="1800" dirty="0">
                <a:latin typeface="Arial" panose="020B0604020202020204" pitchFamily="34" charset="0"/>
                <a:cs typeface="Arial" panose="020B0604020202020204" pitchFamily="34" charset="0"/>
              </a:rPr>
              <a:t>(therapy resource for frontline workers)</a:t>
            </a:r>
          </a:p>
          <a:p>
            <a:pPr defTabSz="457200" eaLnBrk="0" fontAlgn="base" hangingPunct="0">
              <a:spcBef>
                <a:spcPct val="0"/>
              </a:spcBef>
              <a:spcAft>
                <a:spcPct val="0"/>
              </a:spcAft>
              <a:buNone/>
            </a:pPr>
            <a:r>
              <a:rPr lang="en-US" sz="1800" b="0" i="0" dirty="0">
                <a:solidFill>
                  <a:srgbClr val="201F1E"/>
                </a:solidFill>
                <a:effectLst/>
                <a:latin typeface="Arial" panose="020B0604020202020204" pitchFamily="34" charset="0"/>
                <a:cs typeface="Arial" panose="020B0604020202020204" pitchFamily="34" charset="0"/>
                <a:hlinkClick r:id="rId6"/>
              </a:rPr>
              <a:t>https://genesishealinginstitute.org/soul-refuge-team</a:t>
            </a:r>
            <a:r>
              <a:rPr lang="en-US" sz="1800" b="0" i="0" dirty="0">
                <a:solidFill>
                  <a:srgbClr val="201F1E"/>
                </a:solidFill>
                <a:effectLst/>
                <a:latin typeface="Arial" panose="020B0604020202020204" pitchFamily="34" charset="0"/>
                <a:cs typeface="Arial" panose="020B0604020202020204" pitchFamily="34" charset="0"/>
              </a:rPr>
              <a:t> (support for racial trauma)</a:t>
            </a:r>
          </a:p>
          <a:p>
            <a:pPr defTabSz="457200" eaLnBrk="0" fontAlgn="base" hangingPunct="0">
              <a:spcBef>
                <a:spcPct val="0"/>
              </a:spcBef>
              <a:spcAft>
                <a:spcPct val="0"/>
              </a:spcAft>
              <a:buNone/>
            </a:pPr>
            <a:r>
              <a:rPr lang="en-US" sz="1800" b="0" i="0" dirty="0">
                <a:solidFill>
                  <a:srgbClr val="0070C0"/>
                </a:solidFill>
                <a:effectLst/>
                <a:latin typeface="Arial" panose="020B0604020202020204" pitchFamily="34" charset="0"/>
                <a:cs typeface="Arial" panose="020B0604020202020204" pitchFamily="34" charset="0"/>
                <a:hlinkClick r:id="rId7"/>
              </a:rPr>
              <a:t>Mental Health &amp; Wellness: The Best Apps &amp; Resources For Self Care</a:t>
            </a:r>
            <a:r>
              <a:rPr lang="en-US" sz="1800" b="0" i="0" dirty="0">
                <a:solidFill>
                  <a:srgbClr val="0070C0"/>
                </a:solidFill>
                <a:effectLst/>
                <a:latin typeface="Arial" panose="020B0604020202020204" pitchFamily="34" charset="0"/>
                <a:cs typeface="Arial" panose="020B0604020202020204" pitchFamily="34" charset="0"/>
              </a:rPr>
              <a:t> </a:t>
            </a:r>
            <a:r>
              <a:rPr lang="en-US" sz="1800" b="0" i="0" dirty="0">
                <a:effectLst/>
                <a:latin typeface="Arial" panose="020B0604020202020204" pitchFamily="34" charset="0"/>
                <a:cs typeface="Arial" panose="020B0604020202020204" pitchFamily="34" charset="0"/>
              </a:rPr>
              <a:t>(support for BIPOC &amp; LGBTQ+)</a:t>
            </a:r>
            <a:endParaRPr lang="en-US" sz="1800" dirty="0">
              <a:latin typeface="Arial" panose="020B0604020202020204" pitchFamily="34" charset="0"/>
              <a:cs typeface="Arial" panose="020B0604020202020204" pitchFamily="34" charset="0"/>
            </a:endParaRPr>
          </a:p>
          <a:p>
            <a:pPr defTabSz="457200" eaLnBrk="0" fontAlgn="base" hangingPunct="0">
              <a:spcBef>
                <a:spcPct val="0"/>
              </a:spcBef>
              <a:spcAft>
                <a:spcPct val="0"/>
              </a:spcAft>
              <a:buNone/>
            </a:pPr>
            <a:endParaRPr lang="en-US" sz="1800" dirty="0">
              <a:solidFill>
                <a:srgbClr val="FF0000"/>
              </a:solidFill>
              <a:latin typeface="Arial" panose="020B0604020202020204" pitchFamily="34" charset="0"/>
              <a:cs typeface="Arial" panose="020B0604020202020204" pitchFamily="34" charset="0"/>
            </a:endParaRPr>
          </a:p>
          <a:p>
            <a:pPr defTabSz="457200" eaLnBrk="0" fontAlgn="base" hangingPunct="0">
              <a:spcBef>
                <a:spcPct val="0"/>
              </a:spcBef>
              <a:spcAft>
                <a:spcPct val="0"/>
              </a:spcAft>
              <a:buNone/>
            </a:pPr>
            <a:r>
              <a:rPr lang="en-US" sz="1800" b="1" dirty="0">
                <a:solidFill>
                  <a:schemeClr val="accent6">
                    <a:lumMod val="75000"/>
                  </a:schemeClr>
                </a:solidFill>
                <a:latin typeface="Arial"/>
                <a:ea typeface="MS PGothic"/>
                <a:cs typeface="Arial"/>
              </a:rPr>
              <a:t>Articles</a:t>
            </a:r>
            <a:endParaRPr lang="en-US" sz="1800" dirty="0">
              <a:solidFill>
                <a:schemeClr val="accent6">
                  <a:lumMod val="75000"/>
                </a:schemeClr>
              </a:solidFill>
              <a:latin typeface="Arial"/>
              <a:ea typeface="MS PGothic"/>
              <a:cs typeface="Arial"/>
            </a:endParaRPr>
          </a:p>
          <a:p>
            <a:pPr marL="0" marR="0">
              <a:lnSpc>
                <a:spcPct val="107000"/>
              </a:lnSpc>
              <a:spcBef>
                <a:spcPts val="0"/>
              </a:spcBef>
              <a:spcAft>
                <a:spcPts val="800"/>
              </a:spcAft>
            </a:pPr>
            <a:r>
              <a:rPr lang="en-US"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8"/>
              </a:rPr>
              <a:t>Strategies for Building an Organization with Soul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9"/>
              </a:rPr>
              <a:t>Healing Justice Guidance to Philanthropy During COVID-19, the Uprisings, and Beyond</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0"/>
              </a:rPr>
              <a:t>From Trauma to Transformative Futures: Four Dimensions</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1"/>
              </a:rPr>
              <a:t>How to Challenge White Supremacy Through Rest</a:t>
            </a:r>
            <a:endParaRPr lang="en-US"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u="sng"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gn="ctr" defTabSz="457200" eaLnBrk="0" fontAlgn="base" hangingPunct="0">
              <a:spcBef>
                <a:spcPct val="0"/>
              </a:spcBef>
              <a:spcAft>
                <a:spcPct val="0"/>
              </a:spcAft>
              <a:buNone/>
            </a:pPr>
            <a:endParaRPr lang="en-US" dirty="0">
              <a:solidFill>
                <a:srgbClr val="FF0000"/>
              </a:solidFill>
              <a:latin typeface="Arial" panose="020B0604020202020204" pitchFamily="34" charset="0"/>
              <a:cs typeface="Arial" panose="020B0604020202020204" pitchFamily="34" charset="0"/>
            </a:endParaRPr>
          </a:p>
          <a:p>
            <a:pPr algn="ctr" defTabSz="457200" eaLnBrk="0" fontAlgn="base" hangingPunct="0">
              <a:spcBef>
                <a:spcPct val="0"/>
              </a:spcBef>
              <a:spcAft>
                <a:spcPct val="0"/>
              </a:spcAft>
              <a:buNone/>
            </a:pPr>
            <a:endParaRPr lang="en-US" sz="2800" dirty="0">
              <a:solidFill>
                <a:srgbClr val="000000"/>
              </a:solidFill>
              <a:latin typeface="Arial" panose="020B0604020202020204" pitchFamily="34" charset="0"/>
              <a:ea typeface="Calibri"/>
              <a:cs typeface="Arial" panose="020B0604020202020204" pitchFamily="34" charset="0"/>
              <a:hlinkClick r:id="rId12">
                <a:extLst>
                  <a:ext uri="{A12FA001-AC4F-418D-AE19-62706E023703}">
                    <ahyp:hlinkClr xmlns:ahyp="http://schemas.microsoft.com/office/drawing/2018/hyperlinkcolor" val="tx"/>
                  </a:ext>
                </a:extLst>
              </a:hlinkClick>
            </a:endParaRPr>
          </a:p>
          <a:p>
            <a:pPr algn="ctr" defTabSz="457200" eaLnBrk="0" fontAlgn="base" hangingPunct="0">
              <a:spcBef>
                <a:spcPct val="0"/>
              </a:spcBef>
              <a:spcAft>
                <a:spcPct val="0"/>
              </a:spcAft>
              <a:buNone/>
            </a:pPr>
            <a:endParaRPr lang="en-US" sz="2800" dirty="0">
              <a:solidFill>
                <a:srgbClr val="000000"/>
              </a:solidFill>
              <a:latin typeface="Arial" panose="020B0604020202020204" pitchFamily="34" charset="0"/>
              <a:ea typeface="Calibri"/>
              <a:cs typeface="Arial" panose="020B0604020202020204" pitchFamily="34" charset="0"/>
              <a:hlinkClick r:id="rId12">
                <a:extLst>
                  <a:ext uri="{A12FA001-AC4F-418D-AE19-62706E023703}">
                    <ahyp:hlinkClr xmlns:ahyp="http://schemas.microsoft.com/office/drawing/2018/hyperlinkcolor" val="tx"/>
                  </a:ext>
                </a:extLst>
              </a:hlinkClick>
            </a:endParaRPr>
          </a:p>
          <a:p>
            <a:pPr algn="ctr" defTabSz="457200" eaLnBrk="0" fontAlgn="base" hangingPunct="0">
              <a:spcBef>
                <a:spcPct val="0"/>
              </a:spcBef>
              <a:spcAft>
                <a:spcPct val="0"/>
              </a:spcAft>
              <a:buNone/>
            </a:pPr>
            <a:endParaRPr lang="en-US" sz="2800" dirty="0">
              <a:solidFill>
                <a:srgbClr val="0000FF"/>
              </a:solidFill>
              <a:latin typeface="Arial" panose="020B0604020202020204" pitchFamily="34" charset="0"/>
              <a:ea typeface="Calibri"/>
              <a:cs typeface="Arial" panose="020B0604020202020204" pitchFamily="34" charset="0"/>
              <a:hlinkClick r:id="rId12">
                <a:extLst>
                  <a:ext uri="{A12FA001-AC4F-418D-AE19-62706E023703}">
                    <ahyp:hlinkClr xmlns:ahyp="http://schemas.microsoft.com/office/drawing/2018/hyperlinkcolor" val="tx"/>
                  </a:ext>
                </a:extLst>
              </a:hlinkClick>
            </a:endParaRPr>
          </a:p>
          <a:p>
            <a:pPr algn="ctr" defTabSz="457200" eaLnBrk="0" fontAlgn="base" hangingPunct="0">
              <a:spcBef>
                <a:spcPct val="0"/>
              </a:spcBef>
              <a:spcAft>
                <a:spcPct val="0"/>
              </a:spcAft>
              <a:buNone/>
            </a:pPr>
            <a:endParaRPr lang="en-US" altLang="en-US" sz="2800" i="1" dirty="0">
              <a:solidFill>
                <a:prstClr val="black"/>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454240B-0DE5-774D-9B06-FF10E474E5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56674" y="5292828"/>
            <a:ext cx="1396076" cy="722108"/>
          </a:xfrm>
          <a:prstGeom prst="rect">
            <a:avLst/>
          </a:prstGeom>
        </p:spPr>
      </p:pic>
      <p:sp>
        <p:nvSpPr>
          <p:cNvPr id="13" name="Rectangle 4">
            <a:extLst>
              <a:ext uri="{FF2B5EF4-FFF2-40B4-BE49-F238E27FC236}">
                <a16:creationId xmlns:a16="http://schemas.microsoft.com/office/drawing/2014/main" id="{8C4BA3DF-9805-C54F-8ED8-39C8034F3C0E}"/>
              </a:ext>
            </a:extLst>
          </p:cNvPr>
          <p:cNvSpPr txBox="1">
            <a:spLocks noChangeArrowheads="1"/>
          </p:cNvSpPr>
          <p:nvPr/>
        </p:nvSpPr>
        <p:spPr bwMode="auto">
          <a:xfrm>
            <a:off x="993405" y="6347066"/>
            <a:ext cx="10217889"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2400" b="1" dirty="0">
                <a:solidFill>
                  <a:prstClr val="white"/>
                </a:solidFill>
                <a:latin typeface="Arial" panose="020B0604020202020204" pitchFamily="34" charset="0"/>
              </a:rPr>
              <a:t>Recording &amp; slides (English/Spanish) will be available at cvnl.org</a:t>
            </a:r>
          </a:p>
        </p:txBody>
      </p:sp>
    </p:spTree>
    <p:extLst>
      <p:ext uri="{BB962C8B-B14F-4D97-AF65-F5344CB8AC3E}">
        <p14:creationId xmlns:p14="http://schemas.microsoft.com/office/powerpoint/2010/main" val="1078056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7"/>
          <p:cNvSpPr>
            <a:spLocks noGrp="1" noChangeArrowheads="1"/>
          </p:cNvSpPr>
          <p:nvPr>
            <p:ph type="ctrTitle"/>
          </p:nvPr>
        </p:nvSpPr>
        <p:spPr>
          <a:xfrm>
            <a:off x="1866900" y="990600"/>
            <a:ext cx="8458200" cy="476250"/>
          </a:xfrm>
        </p:spPr>
        <p:txBody>
          <a:bodyPr>
            <a:noAutofit/>
          </a:bodyPr>
          <a:lstStyle/>
          <a:p>
            <a:pPr eaLnBrk="1" hangingPunct="1">
              <a:defRPr/>
            </a:pPr>
            <a:br>
              <a:rPr lang="en-US" altLang="en-US" sz="4000" b="1" i="1" u="sng" dirty="0">
                <a:solidFill>
                  <a:srgbClr val="FF6600"/>
                </a:solidFill>
                <a:effectLst>
                  <a:outerShdw blurRad="38100" dist="38100" dir="2700000" algn="tl">
                    <a:srgbClr val="C0C0C0"/>
                  </a:outerShdw>
                </a:effectLst>
                <a:latin typeface="Arial" panose="020B0604020202020204" pitchFamily="34" charset="0"/>
              </a:rPr>
            </a:br>
            <a:r>
              <a:rPr lang="en-US" altLang="en-US" sz="4000" b="1" i="1" u="sng" dirty="0">
                <a:solidFill>
                  <a:srgbClr val="E46C0A"/>
                </a:solidFill>
                <a:effectLst>
                  <a:outerShdw blurRad="38100" dist="38100" dir="2700000" algn="tl">
                    <a:srgbClr val="C0C0C0"/>
                  </a:outerShdw>
                </a:effectLst>
                <a:latin typeface="Arial" panose="020B0604020202020204" pitchFamily="34" charset="0"/>
              </a:rPr>
              <a:t>Stronger Together Webinar Series</a:t>
            </a:r>
            <a:endParaRPr lang="en-US" altLang="en-US" sz="4000" b="1" i="1" u="sng" dirty="0">
              <a:solidFill>
                <a:schemeClr val="tx1">
                  <a:lumMod val="65000"/>
                  <a:lumOff val="35000"/>
                </a:schemeClr>
              </a:solidFill>
              <a:effectLst>
                <a:outerShdw blurRad="38100" dist="38100" dir="2700000" algn="tl">
                  <a:srgbClr val="C0C0C0"/>
                </a:outerShdw>
              </a:effectLst>
              <a:latin typeface="Arial"/>
              <a:ea typeface="MS PGothic"/>
            </a:endParaRPr>
          </a:p>
        </p:txBody>
      </p:sp>
      <p:sp>
        <p:nvSpPr>
          <p:cNvPr id="3" name="Rectangle 2"/>
          <p:cNvSpPr/>
          <p:nvPr/>
        </p:nvSpPr>
        <p:spPr>
          <a:xfrm>
            <a:off x="38099" y="5172160"/>
            <a:ext cx="5822373"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dirty="0">
              <a:solidFill>
                <a:prstClr val="black"/>
              </a:solidFill>
              <a:latin typeface="Calibri"/>
            </a:endParaRPr>
          </a:p>
        </p:txBody>
      </p:sp>
      <p:sp>
        <p:nvSpPr>
          <p:cNvPr id="8" name="Slide Number Placeholder 1">
            <a:extLst>
              <a:ext uri="{FF2B5EF4-FFF2-40B4-BE49-F238E27FC236}">
                <a16:creationId xmlns:a16="http://schemas.microsoft.com/office/drawing/2014/main" id="{75EEAEE4-3B89-E744-87D9-025F91CF06F4}"/>
              </a:ext>
            </a:extLst>
          </p:cNvPr>
          <p:cNvSpPr txBox="1">
            <a:spLocks/>
          </p:cNvSpPr>
          <p:nvPr/>
        </p:nvSpPr>
        <p:spPr>
          <a:xfrm>
            <a:off x="10696575" y="6516927"/>
            <a:ext cx="1371600" cy="304801"/>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D03446-0D5C-433F-B53F-A027E82A581A}" type="slidenum">
              <a:rPr kumimoji="0" lang="en-US" sz="1000" b="0" i="0" u="none" strike="noStrike" kern="1200" cap="none" spc="0" normalizeH="0" baseline="0" noProof="0" smtClean="0">
                <a:ln>
                  <a:solidFill>
                    <a:schemeClr val="bg1"/>
                  </a:solidFill>
                </a:ln>
                <a:solidFill>
                  <a:schemeClr val="bg1"/>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000" b="0" i="0" u="none" strike="noStrike" kern="1200" cap="none" spc="0" normalizeH="0" baseline="0" noProof="0" dirty="0">
              <a:ln>
                <a:solidFill>
                  <a:schemeClr val="bg1"/>
                </a:solidFill>
              </a:ln>
              <a:solidFill>
                <a:schemeClr val="bg1"/>
              </a:solidFill>
              <a:effectLst/>
              <a:uLnTx/>
              <a:uFillTx/>
              <a:latin typeface="Calibri" pitchFamily="34" charset="0"/>
              <a:ea typeface="+mn-ea"/>
              <a:cs typeface="Arial" pitchFamily="34" charset="0"/>
            </a:endParaRPr>
          </a:p>
        </p:txBody>
      </p:sp>
      <p:sp>
        <p:nvSpPr>
          <p:cNvPr id="4" name="TextBox 3">
            <a:extLst>
              <a:ext uri="{FF2B5EF4-FFF2-40B4-BE49-F238E27FC236}">
                <a16:creationId xmlns:a16="http://schemas.microsoft.com/office/drawing/2014/main" id="{00720BA4-CCB5-4CBA-94AA-82E1B1990165}"/>
              </a:ext>
            </a:extLst>
          </p:cNvPr>
          <p:cNvSpPr txBox="1"/>
          <p:nvPr/>
        </p:nvSpPr>
        <p:spPr>
          <a:xfrm>
            <a:off x="4020377" y="4887963"/>
            <a:ext cx="337131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0000FF"/>
                </a:solidFill>
                <a:latin typeface="Arial" panose="020B0604020202020204" pitchFamily="34" charset="0"/>
                <a:ea typeface="+mn-lt"/>
                <a:cs typeface="Arial" panose="020B0604020202020204" pitchFamily="34" charset="0"/>
                <a:hlinkClick r:id="rId4"/>
              </a:rPr>
              <a:t>https://cvnl.org/</a:t>
            </a:r>
            <a:endParaRPr lang="en-US" sz="3200" b="1" dirty="0">
              <a:latin typeface="Arial" panose="020B0604020202020204" pitchFamily="34" charset="0"/>
              <a:ea typeface="+mn-lt"/>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5" name="Picture 6" descr="Logo, company name&#10;&#10;Description automatically generated">
            <a:extLst>
              <a:ext uri="{FF2B5EF4-FFF2-40B4-BE49-F238E27FC236}">
                <a16:creationId xmlns:a16="http://schemas.microsoft.com/office/drawing/2014/main" id="{450AAB31-0E14-4560-A579-B5608076D052}"/>
              </a:ext>
            </a:extLst>
          </p:cNvPr>
          <p:cNvPicPr>
            <a:picLocks noChangeAspect="1"/>
          </p:cNvPicPr>
          <p:nvPr/>
        </p:nvPicPr>
        <p:blipFill>
          <a:blip r:embed="rId5"/>
          <a:stretch>
            <a:fillRect/>
          </a:stretch>
        </p:blipFill>
        <p:spPr>
          <a:xfrm>
            <a:off x="3684495" y="2627017"/>
            <a:ext cx="4043081" cy="1962553"/>
          </a:xfrm>
          <a:prstGeom prst="rect">
            <a:avLst/>
          </a:prstGeom>
        </p:spPr>
      </p:pic>
      <p:sp>
        <p:nvSpPr>
          <p:cNvPr id="9" name="Rectangle 4">
            <a:extLst>
              <a:ext uri="{FF2B5EF4-FFF2-40B4-BE49-F238E27FC236}">
                <a16:creationId xmlns:a16="http://schemas.microsoft.com/office/drawing/2014/main" id="{05B4568A-3A25-B048-A9A7-399F07870711}"/>
              </a:ext>
            </a:extLst>
          </p:cNvPr>
          <p:cNvSpPr txBox="1">
            <a:spLocks noChangeArrowheads="1"/>
          </p:cNvSpPr>
          <p:nvPr/>
        </p:nvSpPr>
        <p:spPr bwMode="auto">
          <a:xfrm>
            <a:off x="993405" y="6347066"/>
            <a:ext cx="10217889"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2400" b="1" dirty="0">
                <a:solidFill>
                  <a:prstClr val="white"/>
                </a:solidFill>
                <a:latin typeface="Arial" panose="020B0604020202020204" pitchFamily="34" charset="0"/>
              </a:rPr>
              <a:t>Recording &amp; slides (English/Spanish) will be available at cvnl.org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7"/>
          <p:cNvSpPr>
            <a:spLocks noGrp="1" noChangeArrowheads="1"/>
          </p:cNvSpPr>
          <p:nvPr>
            <p:ph type="ctrTitle"/>
          </p:nvPr>
        </p:nvSpPr>
        <p:spPr>
          <a:xfrm>
            <a:off x="647782" y="820335"/>
            <a:ext cx="10896436" cy="1034144"/>
          </a:xfrm>
        </p:spPr>
        <p:txBody>
          <a:bodyPr>
            <a:noAutofit/>
          </a:bodyPr>
          <a:lstStyle/>
          <a:p>
            <a:pPr eaLnBrk="1" hangingPunct="1">
              <a:defRPr/>
            </a:pPr>
            <a:r>
              <a:rPr lang="en-US" altLang="en-US" sz="4800" b="1" dirty="0">
                <a:solidFill>
                  <a:srgbClr val="E46C0A"/>
                </a:solidFill>
                <a:effectLst>
                  <a:outerShdw blurRad="38100" dist="38100" dir="2700000" algn="tl">
                    <a:srgbClr val="C0C0C0"/>
                  </a:outerShdw>
                </a:effectLst>
                <a:latin typeface="Arial" panose="020B0604020202020204" pitchFamily="34" charset="0"/>
              </a:rPr>
              <a:t>Additional Resources</a:t>
            </a:r>
          </a:p>
        </p:txBody>
      </p:sp>
      <p:sp>
        <p:nvSpPr>
          <p:cNvPr id="3" name="Rectangle 2"/>
          <p:cNvSpPr/>
          <p:nvPr/>
        </p:nvSpPr>
        <p:spPr>
          <a:xfrm>
            <a:off x="0" y="5181601"/>
            <a:ext cx="5303838"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10244" name="TextBox 2"/>
          <p:cNvSpPr txBox="1">
            <a:spLocks noChangeArrowheads="1"/>
          </p:cNvSpPr>
          <p:nvPr/>
        </p:nvSpPr>
        <p:spPr bwMode="auto">
          <a:xfrm>
            <a:off x="446998" y="1714760"/>
            <a:ext cx="11449635" cy="616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eaLnBrk="0" fontAlgn="base" hangingPunct="0">
              <a:spcBef>
                <a:spcPct val="0"/>
              </a:spcBef>
              <a:spcAft>
                <a:spcPct val="0"/>
              </a:spcAft>
              <a:buNone/>
            </a:pPr>
            <a:endParaRPr lang="en-US" sz="1800" b="1" dirty="0">
              <a:solidFill>
                <a:schemeClr val="accent6">
                  <a:lumMod val="75000"/>
                </a:schemeClr>
              </a:solidFill>
              <a:latin typeface="Arial" panose="020B0604020202020204" pitchFamily="34" charset="0"/>
              <a:cs typeface="Arial" panose="020B0604020202020204" pitchFamily="34" charset="0"/>
            </a:endParaRPr>
          </a:p>
          <a:p>
            <a:pPr defTabSz="457200" eaLnBrk="0" fontAlgn="base" hangingPunct="0">
              <a:spcBef>
                <a:spcPct val="0"/>
              </a:spcBef>
              <a:spcAft>
                <a:spcPct val="0"/>
              </a:spcAft>
              <a:buNone/>
            </a:pPr>
            <a:r>
              <a:rPr lang="en-US" sz="1800" b="1" dirty="0">
                <a:solidFill>
                  <a:schemeClr val="accent6">
                    <a:lumMod val="75000"/>
                  </a:schemeClr>
                </a:solidFill>
                <a:latin typeface="Arial" panose="020B0604020202020204" pitchFamily="34" charset="0"/>
                <a:cs typeface="Arial" panose="020B0604020202020204" pitchFamily="34" charset="0"/>
              </a:rPr>
              <a:t>NAMI Marin (National Alliance on Mental Illness):</a:t>
            </a:r>
          </a:p>
          <a:p>
            <a:pPr>
              <a:lnSpc>
                <a:spcPct val="107000"/>
              </a:lnSpc>
              <a:spcBef>
                <a:spcPts val="0"/>
              </a:spcBef>
              <a:spcAft>
                <a:spcPts val="800"/>
              </a:spcAft>
              <a:buNone/>
            </a:pPr>
            <a:r>
              <a:rPr lang="en-US" altLang="en-US" sz="1800" dirty="0">
                <a:latin typeface="Arial"/>
                <a:ea typeface="MS PGothic"/>
                <a:cs typeface="Arial"/>
                <a:hlinkClick r:id="rId4"/>
              </a:rPr>
              <a:t>https://www.marinhhs.org/suicide-prevention</a:t>
            </a:r>
            <a:endParaRPr lang="en-US" altLang="en-US" sz="1800">
              <a:latin typeface="Arial"/>
              <a:ea typeface="MS PGothic"/>
              <a:cs typeface="Arial"/>
            </a:endParaRPr>
          </a:p>
          <a:p>
            <a:pPr>
              <a:lnSpc>
                <a:spcPct val="107000"/>
              </a:lnSpc>
              <a:spcBef>
                <a:spcPts val="0"/>
              </a:spcBef>
              <a:spcAft>
                <a:spcPts val="800"/>
              </a:spcAft>
              <a:buNone/>
            </a:pPr>
            <a:r>
              <a:rPr lang="en-US" altLang="en-US" sz="1800" dirty="0">
                <a:latin typeface="Arial" panose="020B0604020202020204" pitchFamily="34" charset="0"/>
                <a:cs typeface="Arial" panose="020B0604020202020204" pitchFamily="34" charset="0"/>
                <a:hlinkClick r:id="rId5"/>
              </a:rPr>
              <a:t>https://www.namimarin.org/covid-19-resource-guide</a:t>
            </a:r>
            <a:endParaRPr lang="en-US" altLang="en-US" sz="1800" dirty="0">
              <a:latin typeface="Arial" panose="020B0604020202020204" pitchFamily="34" charset="0"/>
              <a:cs typeface="Arial" panose="020B0604020202020204" pitchFamily="34" charset="0"/>
            </a:endParaRPr>
          </a:p>
          <a:p>
            <a:pPr>
              <a:buNone/>
            </a:pPr>
            <a:endParaRPr lang="en-US" sz="1800" b="1" dirty="0">
              <a:solidFill>
                <a:schemeClr val="accent6">
                  <a:lumMod val="75000"/>
                </a:schemeClr>
              </a:solidFill>
              <a:latin typeface="Arial"/>
              <a:ea typeface="MS PGothic"/>
              <a:cs typeface="Calibri"/>
            </a:endParaRPr>
          </a:p>
          <a:p>
            <a:pPr>
              <a:buNone/>
            </a:pPr>
            <a:r>
              <a:rPr lang="en-US" sz="1800" b="1" dirty="0">
                <a:solidFill>
                  <a:schemeClr val="accent6">
                    <a:lumMod val="75000"/>
                  </a:schemeClr>
                </a:solidFill>
                <a:latin typeface="Arial"/>
                <a:ea typeface="MS PGothic"/>
                <a:cs typeface="Calibri"/>
              </a:rPr>
              <a:t>Center for Mind-Body-Medicine</a:t>
            </a:r>
            <a:endParaRPr lang="en-US" dirty="0">
              <a:solidFill>
                <a:schemeClr val="accent6">
                  <a:lumMod val="75000"/>
                </a:schemeClr>
              </a:solidFill>
            </a:endParaRPr>
          </a:p>
          <a:p>
            <a:pPr>
              <a:buNone/>
            </a:pPr>
            <a:r>
              <a:rPr lang="en-US" sz="1800" dirty="0">
                <a:latin typeface="Arial"/>
                <a:ea typeface="MS PGothic"/>
                <a:cs typeface="Calibri"/>
                <a:hlinkClick r:id="rId6"/>
              </a:rPr>
              <a:t>https://cmbm.org/onlinegroup/</a:t>
            </a:r>
            <a:endParaRPr lang="en-US" sz="1800">
              <a:latin typeface="Arial"/>
              <a:ea typeface="MS PGothic"/>
              <a:cs typeface="Calibri"/>
            </a:endParaRPr>
          </a:p>
          <a:p>
            <a:pPr>
              <a:buNone/>
            </a:pPr>
            <a:endParaRPr lang="en-US" sz="1800" b="1" dirty="0">
              <a:solidFill>
                <a:schemeClr val="accent6">
                  <a:lumMod val="75000"/>
                </a:schemeClr>
              </a:solidFill>
              <a:latin typeface="Arial"/>
              <a:ea typeface="MS PGothic"/>
              <a:cs typeface="Arial"/>
            </a:endParaRPr>
          </a:p>
          <a:p>
            <a:pPr>
              <a:buNone/>
            </a:pPr>
            <a:r>
              <a:rPr lang="en-US" sz="1800" b="1" dirty="0">
                <a:solidFill>
                  <a:schemeClr val="accent6">
                    <a:lumMod val="75000"/>
                  </a:schemeClr>
                </a:solidFill>
                <a:latin typeface="Arial"/>
                <a:ea typeface="MS PGothic"/>
                <a:cs typeface="Arial"/>
              </a:rPr>
              <a:t>Marin County Health and Human Services</a:t>
            </a:r>
            <a:endParaRPr lang="en-US" sz="1800" dirty="0">
              <a:solidFill>
                <a:schemeClr val="accent6">
                  <a:lumMod val="75000"/>
                </a:schemeClr>
              </a:solidFill>
              <a:latin typeface="Arial"/>
              <a:cs typeface="Calibri"/>
            </a:endParaRPr>
          </a:p>
          <a:p>
            <a:pPr>
              <a:buNone/>
            </a:pPr>
            <a:r>
              <a:rPr lang="en-US" sz="1800" dirty="0">
                <a:latin typeface="Arial"/>
                <a:ea typeface="MS PGothic"/>
                <a:cs typeface="Calibri"/>
                <a:hlinkClick r:id="rId7"/>
              </a:rPr>
              <a:t>https://www.marinhhs.org/coping-covid-19</a:t>
            </a:r>
            <a:r>
              <a:rPr lang="en-US" sz="1800" dirty="0">
                <a:latin typeface="Arial"/>
                <a:ea typeface="MS PGothic"/>
                <a:cs typeface="Calibri"/>
              </a:rPr>
              <a:t> (Self-Care Resources and Videos)</a:t>
            </a:r>
            <a:endParaRPr lang="en-US" sz="1800" dirty="0">
              <a:latin typeface="Arial"/>
              <a:cs typeface="Calibri"/>
            </a:endParaRPr>
          </a:p>
          <a:p>
            <a:pPr>
              <a:buNone/>
            </a:pPr>
            <a:r>
              <a:rPr lang="en-US" sz="1800" dirty="0">
                <a:latin typeface="Arial"/>
                <a:ea typeface="MS PGothic"/>
                <a:cs typeface="Calibri"/>
                <a:hlinkClick r:id="rId8"/>
              </a:rPr>
              <a:t>https://www.marinhhs.org/sites/default/files/files/servicepages/2020_05/self-care_advice_for_health-care_providers_during_covid-19_4-22-20.pdf</a:t>
            </a:r>
            <a:r>
              <a:rPr lang="en-US" sz="1800" dirty="0">
                <a:latin typeface="Arial"/>
                <a:ea typeface="MS PGothic"/>
                <a:cs typeface="Calibri"/>
              </a:rPr>
              <a:t> (Handout on Self-Care)</a:t>
            </a:r>
            <a:endParaRPr lang="en-US" sz="1800">
              <a:latin typeface="Arial"/>
              <a:cs typeface="Arial"/>
            </a:endParaRPr>
          </a:p>
          <a:p>
            <a:pPr>
              <a:lnSpc>
                <a:spcPct val="107000"/>
              </a:lnSpc>
              <a:spcBef>
                <a:spcPts val="0"/>
              </a:spcBef>
              <a:spcAft>
                <a:spcPts val="800"/>
              </a:spcAft>
              <a:buNone/>
            </a:pPr>
            <a:endParaRPr lang="en-US" altLang="en-US" sz="1800" dirty="0">
              <a:solidFill>
                <a:schemeClr val="accent6">
                  <a:lumMod val="75000"/>
                </a:schemeClr>
              </a:solidFill>
              <a:highlight>
                <a:srgbClr val="FFFF00"/>
              </a:highlight>
              <a:latin typeface="Arial"/>
              <a:ea typeface="MS PGothic"/>
              <a:cs typeface="Arial"/>
            </a:endParaRPr>
          </a:p>
          <a:p>
            <a:pPr>
              <a:lnSpc>
                <a:spcPct val="107000"/>
              </a:lnSpc>
              <a:spcBef>
                <a:spcPts val="0"/>
              </a:spcBef>
              <a:spcAft>
                <a:spcPts val="800"/>
              </a:spcAft>
            </a:pPr>
            <a:endParaRPr lang="en-US" sz="1800" u="sng" dirty="0">
              <a:solidFill>
                <a:srgbClr val="0000FF"/>
              </a:solidFill>
              <a:ea typeface="MS PGothic"/>
              <a:cs typeface="Times New Roman" panose="02020603050405020304" pitchFamily="18" charset="0"/>
            </a:endParaRPr>
          </a:p>
          <a:p>
            <a:pPr marL="0" marR="0">
              <a:lnSpc>
                <a:spcPct val="107000"/>
              </a:lnSpc>
              <a:spcBef>
                <a:spcPts val="0"/>
              </a:spcBef>
              <a:spcAft>
                <a:spcPts val="800"/>
              </a:spcAft>
            </a:pPr>
            <a:endParaRPr lang="en-US" sz="1800" dirty="0">
              <a:solidFill>
                <a:srgbClr val="000000"/>
              </a:solidFill>
              <a:ea typeface="Calibri" panose="020F0502020204030204" pitchFamily="34" charset="0"/>
              <a:cs typeface="Times New Roman" panose="02020603050405020304" pitchFamily="18" charset="0"/>
            </a:endParaRPr>
          </a:p>
          <a:p>
            <a:pPr marL="0" marR="0" algn="ctr" eaLnBrk="0" fontAlgn="base" hangingPunct="0">
              <a:spcBef>
                <a:spcPct val="0"/>
              </a:spcBef>
              <a:spcAft>
                <a:spcPct val="0"/>
              </a:spcAft>
              <a:buNone/>
            </a:pPr>
            <a:endParaRPr lang="en-US" dirty="0">
              <a:solidFill>
                <a:srgbClr val="FF0000"/>
              </a:solidFill>
              <a:effectLst/>
              <a:cs typeface="Calibri" panose="020F0502020204030204" pitchFamily="34" charset="0"/>
            </a:endParaRPr>
          </a:p>
          <a:p>
            <a:pPr algn="ctr" defTabSz="457200" eaLnBrk="0" fontAlgn="base" hangingPunct="0">
              <a:spcBef>
                <a:spcPct val="0"/>
              </a:spcBef>
              <a:spcAft>
                <a:spcPct val="0"/>
              </a:spcAft>
              <a:buNone/>
            </a:pPr>
            <a:endParaRPr lang="en-US" altLang="en-US" sz="2800" i="1" dirty="0">
              <a:solidFill>
                <a:srgbClr val="00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FC308AD-1B9F-4508-8D77-01766BBAF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6674" y="5292828"/>
            <a:ext cx="1396076" cy="722108"/>
          </a:xfrm>
          <a:prstGeom prst="rect">
            <a:avLst/>
          </a:prstGeom>
        </p:spPr>
      </p:pic>
      <p:sp>
        <p:nvSpPr>
          <p:cNvPr id="7" name="Rectangle 4">
            <a:extLst>
              <a:ext uri="{FF2B5EF4-FFF2-40B4-BE49-F238E27FC236}">
                <a16:creationId xmlns:a16="http://schemas.microsoft.com/office/drawing/2014/main" id="{25C9054B-6A47-D84A-B640-15C7B9B571EE}"/>
              </a:ext>
            </a:extLst>
          </p:cNvPr>
          <p:cNvSpPr txBox="1">
            <a:spLocks noChangeArrowheads="1"/>
          </p:cNvSpPr>
          <p:nvPr/>
        </p:nvSpPr>
        <p:spPr bwMode="auto">
          <a:xfrm>
            <a:off x="993405" y="6347066"/>
            <a:ext cx="10217889"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2400" b="1" dirty="0">
                <a:solidFill>
                  <a:prstClr val="white"/>
                </a:solidFill>
                <a:latin typeface="Arial" panose="020B0604020202020204" pitchFamily="34" charset="0"/>
              </a:rPr>
              <a:t>Recording &amp; slides (English/Spanish) will be available at cvnl.org</a:t>
            </a:r>
          </a:p>
        </p:txBody>
      </p:sp>
    </p:spTree>
    <p:extLst>
      <p:ext uri="{BB962C8B-B14F-4D97-AF65-F5344CB8AC3E}">
        <p14:creationId xmlns:p14="http://schemas.microsoft.com/office/powerpoint/2010/main" val="221822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7"/>
          <p:cNvSpPr>
            <a:spLocks noGrp="1" noChangeArrowheads="1"/>
          </p:cNvSpPr>
          <p:nvPr>
            <p:ph type="ctrTitle"/>
          </p:nvPr>
        </p:nvSpPr>
        <p:spPr>
          <a:xfrm>
            <a:off x="647782" y="820335"/>
            <a:ext cx="10896436" cy="1034144"/>
          </a:xfrm>
        </p:spPr>
        <p:txBody>
          <a:bodyPr>
            <a:noAutofit/>
          </a:bodyPr>
          <a:lstStyle/>
          <a:p>
            <a:pPr eaLnBrk="1" hangingPunct="1">
              <a:defRPr/>
            </a:pPr>
            <a:r>
              <a:rPr lang="en-US" altLang="en-US" sz="4800" b="1" dirty="0">
                <a:solidFill>
                  <a:srgbClr val="E46C0A"/>
                </a:solidFill>
                <a:effectLst>
                  <a:outerShdw blurRad="38100" dist="38100" dir="2700000" algn="tl">
                    <a:srgbClr val="C0C0C0"/>
                  </a:outerShdw>
                </a:effectLst>
                <a:latin typeface="Arial" panose="020B0604020202020204" pitchFamily="34" charset="0"/>
              </a:rPr>
              <a:t>Additional Resources</a:t>
            </a:r>
          </a:p>
        </p:txBody>
      </p:sp>
      <p:sp>
        <p:nvSpPr>
          <p:cNvPr id="3" name="Rectangle 2"/>
          <p:cNvSpPr/>
          <p:nvPr/>
        </p:nvSpPr>
        <p:spPr>
          <a:xfrm>
            <a:off x="0" y="5181601"/>
            <a:ext cx="5303838"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10244" name="TextBox 2"/>
          <p:cNvSpPr txBox="1">
            <a:spLocks noChangeArrowheads="1"/>
          </p:cNvSpPr>
          <p:nvPr/>
        </p:nvSpPr>
        <p:spPr bwMode="auto">
          <a:xfrm>
            <a:off x="446998" y="1998068"/>
            <a:ext cx="11449635" cy="672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57200">
              <a:buNone/>
            </a:pPr>
            <a:endParaRPr lang="en-US" sz="1800" b="1" dirty="0">
              <a:solidFill>
                <a:schemeClr val="accent6">
                  <a:lumMod val="75000"/>
                </a:schemeClr>
              </a:solidFill>
              <a:latin typeface="Arial"/>
              <a:ea typeface="MS PGothic"/>
              <a:cs typeface="Arial"/>
            </a:endParaRPr>
          </a:p>
          <a:p>
            <a:pPr defTabSz="457200">
              <a:buNone/>
            </a:pPr>
            <a:r>
              <a:rPr lang="en-US" sz="1800" b="1" dirty="0">
                <a:solidFill>
                  <a:schemeClr val="accent6">
                    <a:lumMod val="75000"/>
                  </a:schemeClr>
                </a:solidFill>
                <a:latin typeface="Arial"/>
                <a:ea typeface="MS PGothic"/>
                <a:cs typeface="Arial"/>
              </a:rPr>
              <a:t>Trauma Informed Approach</a:t>
            </a:r>
            <a:endParaRPr lang="en-US" sz="1800" dirty="0">
              <a:solidFill>
                <a:schemeClr val="accent6">
                  <a:lumMod val="75000"/>
                </a:schemeClr>
              </a:solidFill>
              <a:latin typeface="Arial"/>
              <a:cs typeface="Arial"/>
            </a:endParaRPr>
          </a:p>
          <a:p>
            <a:pPr defTabSz="457200">
              <a:buNone/>
            </a:pPr>
            <a:endParaRPr lang="en-US" sz="1800" dirty="0">
              <a:latin typeface="Arial"/>
              <a:ea typeface="MS PGothic"/>
              <a:cs typeface="Arial"/>
            </a:endParaRPr>
          </a:p>
          <a:p>
            <a:pPr defTabSz="457200">
              <a:lnSpc>
                <a:spcPct val="150000"/>
              </a:lnSpc>
              <a:buNone/>
            </a:pPr>
            <a:r>
              <a:rPr lang="en-US" sz="1800" dirty="0">
                <a:latin typeface="Arial"/>
                <a:ea typeface="MS PGothic"/>
                <a:cs typeface="Arial"/>
                <a:hlinkClick r:id="rId4"/>
              </a:rPr>
              <a:t>https://blogs.cdc.gov/publichealthmatters/2018/07/trauma-care/</a:t>
            </a:r>
            <a:endParaRPr lang="en-US" sz="1800" dirty="0">
              <a:latin typeface="Arial"/>
              <a:ea typeface="MS PGothic"/>
              <a:cs typeface="Arial"/>
            </a:endParaRPr>
          </a:p>
          <a:p>
            <a:pPr defTabSz="457200">
              <a:lnSpc>
                <a:spcPct val="150000"/>
              </a:lnSpc>
              <a:buNone/>
            </a:pPr>
            <a:r>
              <a:rPr lang="en-US" sz="1800" dirty="0">
                <a:latin typeface="Arial" panose="020B0604020202020204" pitchFamily="34" charset="0"/>
                <a:cs typeface="Arial" panose="020B0604020202020204" pitchFamily="34" charset="0"/>
                <a:hlinkClick r:id="rId5"/>
              </a:rPr>
              <a:t>https://store.samhsa.gov/product/SAMHSA-s-Concept-of-Trauma-and-Guidance-for-a-Trauma-Informed-Approach/SMA14-4884</a:t>
            </a:r>
            <a:endParaRPr lang="en-US" sz="1800" dirty="0">
              <a:latin typeface="Calibri"/>
              <a:cs typeface="Calibri"/>
            </a:endParaRPr>
          </a:p>
          <a:p>
            <a:pPr defTabSz="457200">
              <a:lnSpc>
                <a:spcPct val="150000"/>
              </a:lnSpc>
              <a:buNone/>
            </a:pPr>
            <a:r>
              <a:rPr lang="en-US" sz="1800" dirty="0">
                <a:latin typeface="Arial" panose="020B0604020202020204" pitchFamily="34" charset="0"/>
                <a:cs typeface="Arial" panose="020B0604020202020204" pitchFamily="34" charset="0"/>
                <a:hlinkClick r:id="rId6"/>
              </a:rPr>
              <a:t>https://store.samhsa.gov/product/Preventing-and-Managing-Stress/SMA14-4873</a:t>
            </a:r>
            <a:endParaRPr lang="en-US" sz="1800" dirty="0">
              <a:latin typeface="Calibri"/>
              <a:cs typeface="Calibri"/>
            </a:endParaRPr>
          </a:p>
          <a:p>
            <a:pPr defTabSz="457200">
              <a:lnSpc>
                <a:spcPct val="150000"/>
              </a:lnSpc>
              <a:buNone/>
            </a:pPr>
            <a:r>
              <a:rPr lang="en-US" sz="1800" dirty="0">
                <a:latin typeface="Arial" panose="020B0604020202020204" pitchFamily="34" charset="0"/>
                <a:cs typeface="Arial" panose="020B0604020202020204" pitchFamily="34" charset="0"/>
                <a:hlinkClick r:id="rId7"/>
              </a:rPr>
              <a:t>https://www.cdc.gov/cpr/infographics/6_principles_trauma_info.htm</a:t>
            </a:r>
            <a:endParaRPr lang="en-US" sz="1800" dirty="0">
              <a:latin typeface="Calibri"/>
              <a:cs typeface="Calibri"/>
            </a:endParaRPr>
          </a:p>
          <a:p>
            <a:pPr defTabSz="457200">
              <a:buNone/>
            </a:pPr>
            <a:br>
              <a:rPr lang="en-US" dirty="0"/>
            </a:br>
            <a:endParaRPr lang="en-US" sz="1800" dirty="0">
              <a:latin typeface="Arial"/>
              <a:cs typeface="Calibri"/>
            </a:endParaRPr>
          </a:p>
          <a:p>
            <a:pPr>
              <a:lnSpc>
                <a:spcPct val="107000"/>
              </a:lnSpc>
              <a:spcBef>
                <a:spcPts val="0"/>
              </a:spcBef>
              <a:spcAft>
                <a:spcPts val="800"/>
              </a:spcAft>
              <a:buNone/>
            </a:pPr>
            <a:endParaRPr lang="en-US" altLang="en-US" sz="1800" dirty="0">
              <a:latin typeface="Arial" panose="020B0604020202020204" pitchFamily="34" charset="0"/>
              <a:cs typeface="Arial" panose="020B0604020202020204" pitchFamily="34" charset="0"/>
            </a:endParaRPr>
          </a:p>
          <a:p>
            <a:pPr>
              <a:lnSpc>
                <a:spcPct val="107000"/>
              </a:lnSpc>
              <a:spcBef>
                <a:spcPts val="0"/>
              </a:spcBef>
              <a:spcAft>
                <a:spcPts val="800"/>
              </a:spcAft>
              <a:buNone/>
            </a:pPr>
            <a:endParaRPr lang="en-US" altLang="en-US" sz="1800" dirty="0">
              <a:solidFill>
                <a:schemeClr val="accent6">
                  <a:lumMod val="75000"/>
                </a:schemeClr>
              </a:solidFill>
              <a:highlight>
                <a:srgbClr val="FFFF00"/>
              </a:highlight>
              <a:latin typeface="Arial"/>
              <a:ea typeface="MS PGothic"/>
              <a:cs typeface="Arial"/>
            </a:endParaRPr>
          </a:p>
          <a:p>
            <a:pPr marL="0" marR="0">
              <a:lnSpc>
                <a:spcPct val="107000"/>
              </a:lnSpc>
              <a:spcBef>
                <a:spcPts val="0"/>
              </a:spcBef>
              <a:spcAft>
                <a:spcPts val="800"/>
              </a:spcAft>
            </a:pPr>
            <a:endParaRPr lang="en-US" sz="1800" u="sng" dirty="0">
              <a:solidFill>
                <a:srgbClr val="0000FF"/>
              </a:solidFill>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defTabSz="457200" eaLnBrk="0" fontAlgn="base" hangingPunct="0">
              <a:spcBef>
                <a:spcPct val="0"/>
              </a:spcBef>
              <a:spcAft>
                <a:spcPct val="0"/>
              </a:spcAft>
              <a:buNone/>
            </a:pPr>
            <a:endParaRPr lang="en-US" dirty="0">
              <a:solidFill>
                <a:srgbClr val="FF0000"/>
              </a:solidFill>
            </a:endParaRPr>
          </a:p>
          <a:p>
            <a:pPr algn="ctr" defTabSz="457200" eaLnBrk="0" fontAlgn="base" hangingPunct="0">
              <a:spcBef>
                <a:spcPct val="0"/>
              </a:spcBef>
              <a:spcAft>
                <a:spcPct val="0"/>
              </a:spcAft>
              <a:buNone/>
            </a:pPr>
            <a:endParaRPr lang="en-US" altLang="en-US" sz="2800" i="1" dirty="0">
              <a:solidFill>
                <a:prstClr val="black"/>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7AC4508-F653-5145-BA30-4F981FC9A4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6674" y="5292828"/>
            <a:ext cx="1396076" cy="722108"/>
          </a:xfrm>
          <a:prstGeom prst="rect">
            <a:avLst/>
          </a:prstGeom>
        </p:spPr>
      </p:pic>
      <p:sp>
        <p:nvSpPr>
          <p:cNvPr id="9" name="Rectangle 4">
            <a:extLst>
              <a:ext uri="{FF2B5EF4-FFF2-40B4-BE49-F238E27FC236}">
                <a16:creationId xmlns:a16="http://schemas.microsoft.com/office/drawing/2014/main" id="{BB8A0EBA-20AA-194F-8FBD-95075F34B232}"/>
              </a:ext>
            </a:extLst>
          </p:cNvPr>
          <p:cNvSpPr txBox="1">
            <a:spLocks noChangeArrowheads="1"/>
          </p:cNvSpPr>
          <p:nvPr/>
        </p:nvSpPr>
        <p:spPr bwMode="auto">
          <a:xfrm>
            <a:off x="993405" y="6347066"/>
            <a:ext cx="10217889"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2400" b="1" dirty="0">
                <a:solidFill>
                  <a:prstClr val="white"/>
                </a:solidFill>
                <a:latin typeface="Arial" panose="020B0604020202020204" pitchFamily="34" charset="0"/>
              </a:rPr>
              <a:t>Recording &amp; slides (English/Spanish) will be available at cvnl.org</a:t>
            </a:r>
          </a:p>
        </p:txBody>
      </p:sp>
    </p:spTree>
    <p:extLst>
      <p:ext uri="{BB962C8B-B14F-4D97-AF65-F5344CB8AC3E}">
        <p14:creationId xmlns:p14="http://schemas.microsoft.com/office/powerpoint/2010/main" val="3698870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5181601"/>
            <a:ext cx="5303838"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9" name="Rectangle 2">
            <a:extLst>
              <a:ext uri="{FF2B5EF4-FFF2-40B4-BE49-F238E27FC236}">
                <a16:creationId xmlns:a16="http://schemas.microsoft.com/office/drawing/2014/main" id="{D0E4C681-9A42-7047-BBCF-FDF8F199F25B}"/>
              </a:ext>
            </a:extLst>
          </p:cNvPr>
          <p:cNvSpPr txBox="1">
            <a:spLocks noChangeArrowheads="1"/>
          </p:cNvSpPr>
          <p:nvPr/>
        </p:nvSpPr>
        <p:spPr bwMode="auto">
          <a:xfrm>
            <a:off x="1764037" y="-186858"/>
            <a:ext cx="8815556" cy="120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342900" eaLnBrk="0" fontAlgn="base" hangingPunct="0">
              <a:spcAft>
                <a:spcPct val="0"/>
              </a:spcAft>
              <a:buNone/>
              <a:defRPr/>
            </a:pPr>
            <a:r>
              <a:rPr lang="en-US" altLang="en-US" sz="35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CVNL Upcoming Learning Opportunities</a:t>
            </a:r>
          </a:p>
        </p:txBody>
      </p:sp>
      <p:grpSp>
        <p:nvGrpSpPr>
          <p:cNvPr id="10" name="Group 9">
            <a:extLst>
              <a:ext uri="{FF2B5EF4-FFF2-40B4-BE49-F238E27FC236}">
                <a16:creationId xmlns:a16="http://schemas.microsoft.com/office/drawing/2014/main" id="{4E751812-9740-EA47-A072-FDBBB1B00BFC}"/>
              </a:ext>
            </a:extLst>
          </p:cNvPr>
          <p:cNvGrpSpPr/>
          <p:nvPr/>
        </p:nvGrpSpPr>
        <p:grpSpPr>
          <a:xfrm>
            <a:off x="891357" y="1020693"/>
            <a:ext cx="10409285" cy="4617462"/>
            <a:chOff x="-312617" y="1690941"/>
            <a:chExt cx="9404820" cy="3760932"/>
          </a:xfrm>
        </p:grpSpPr>
        <p:sp>
          <p:nvSpPr>
            <p:cNvPr id="11" name="Rectangle 10">
              <a:extLst>
                <a:ext uri="{FF2B5EF4-FFF2-40B4-BE49-F238E27FC236}">
                  <a16:creationId xmlns:a16="http://schemas.microsoft.com/office/drawing/2014/main" id="{A04E7CA7-129C-FB48-B6B5-C0C839E198F4}"/>
                </a:ext>
              </a:extLst>
            </p:cNvPr>
            <p:cNvSpPr/>
            <p:nvPr/>
          </p:nvSpPr>
          <p:spPr>
            <a:xfrm>
              <a:off x="0" y="4743451"/>
              <a:ext cx="3977879" cy="708422"/>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342900" eaLnBrk="0" fontAlgn="base" hangingPunct="0">
                <a:spcBef>
                  <a:spcPct val="0"/>
                </a:spcBef>
                <a:spcAft>
                  <a:spcPct val="0"/>
                </a:spcAft>
                <a:defRPr/>
              </a:pPr>
              <a:endParaRPr lang="en-US" sz="1350">
                <a:solidFill>
                  <a:prstClr val="black"/>
                </a:solidFill>
                <a:latin typeface="Calibri"/>
              </a:endParaRPr>
            </a:p>
          </p:txBody>
        </p:sp>
        <p:sp>
          <p:nvSpPr>
            <p:cNvPr id="12" name="Google Shape;336;p53">
              <a:extLst>
                <a:ext uri="{FF2B5EF4-FFF2-40B4-BE49-F238E27FC236}">
                  <a16:creationId xmlns:a16="http://schemas.microsoft.com/office/drawing/2014/main" id="{DE3DC478-B760-8E4A-9208-2CE46620E118}"/>
                </a:ext>
              </a:extLst>
            </p:cNvPr>
            <p:cNvSpPr txBox="1">
              <a:spLocks/>
            </p:cNvSpPr>
            <p:nvPr/>
          </p:nvSpPr>
          <p:spPr bwMode="auto">
            <a:xfrm>
              <a:off x="-312617" y="1690941"/>
              <a:ext cx="4603113" cy="3714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S PGothic"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S PGothic" charset="0"/>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S PGothic" charset="0"/>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S PGothic" charset="0"/>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342900">
                <a:defRPr/>
              </a:pPr>
              <a:r>
                <a:rPr lang="en-US" sz="1950" b="1" dirty="0">
                  <a:solidFill>
                    <a:prstClr val="black"/>
                  </a:solidFill>
                  <a:latin typeface="Arial" panose="020B0604020202020204" pitchFamily="34" charset="0"/>
                  <a:cs typeface="Arial" panose="020B0604020202020204" pitchFamily="34" charset="0"/>
                </a:rPr>
                <a:t>Peer Learning Networks</a:t>
              </a:r>
            </a:p>
            <a:p>
              <a:pPr algn="l" defTabSz="342900">
                <a:defRPr/>
              </a:pPr>
              <a:r>
                <a:rPr lang="en-US" sz="1700" dirty="0">
                  <a:solidFill>
                    <a:prstClr val="black"/>
                  </a:solidFill>
                  <a:latin typeface="Arial" panose="020B0604020202020204" pitchFamily="34" charset="0"/>
                  <a:cs typeface="Arial" panose="020B0604020202020204" pitchFamily="34" charset="0"/>
                </a:rPr>
                <a:t>Convened and facilitated virtually by CVNL staff members, these supportive networks of like-minded nonprofit professionals. </a:t>
              </a:r>
              <a:br>
                <a:rPr lang="en-US" sz="1700" dirty="0">
                  <a:solidFill>
                    <a:prstClr val="black"/>
                  </a:solidFill>
                  <a:latin typeface="Arial" panose="020B0604020202020204" pitchFamily="34" charset="0"/>
                  <a:cs typeface="Arial" panose="020B0604020202020204" pitchFamily="34" charset="0"/>
                </a:rPr>
              </a:br>
              <a:endParaRPr lang="en-US" sz="500" dirty="0">
                <a:solidFill>
                  <a:prstClr val="black"/>
                </a:solidFill>
                <a:latin typeface="Arial" panose="020B0604020202020204" pitchFamily="34" charset="0"/>
                <a:cs typeface="Arial" panose="020B0604020202020204" pitchFamily="34" charset="0"/>
              </a:endParaRPr>
            </a:p>
            <a:p>
              <a:pPr marL="257175" indent="-257175" algn="l" defTabSz="342900">
                <a:buFont typeface="Arial" panose="020B0604020202020204" pitchFamily="34" charset="0"/>
                <a:buChar char="•"/>
                <a:defRPr/>
              </a:pPr>
              <a:r>
                <a:rPr lang="en-US" sz="1700" b="1" dirty="0">
                  <a:solidFill>
                    <a:schemeClr val="accent6">
                      <a:lumMod val="75000"/>
                    </a:schemeClr>
                  </a:solidFill>
                  <a:latin typeface="Arial"/>
                  <a:ea typeface="MS PGothic"/>
                  <a:cs typeface="Arial"/>
                </a:rPr>
                <a:t>Fundraising &amp; Marketing (Joint Meeting)</a:t>
              </a:r>
              <a:r>
                <a:rPr lang="en-US" sz="1700" dirty="0">
                  <a:latin typeface="Arial"/>
                  <a:ea typeface="MS PGothic"/>
                  <a:cs typeface="Arial"/>
                </a:rPr>
                <a:t> – </a:t>
              </a:r>
              <a:r>
                <a:rPr lang="en-US" sz="1700" i="1" dirty="0">
                  <a:latin typeface="Arial"/>
                  <a:ea typeface="MS PGothic"/>
                  <a:cs typeface="Arial"/>
                  <a:hlinkClick r:id="rId4"/>
                </a:rPr>
                <a:t>dbell@cvnl.org</a:t>
              </a:r>
              <a:r>
                <a:rPr lang="en-US" sz="1700" i="1" dirty="0">
                  <a:latin typeface="Arial"/>
                  <a:ea typeface="MS PGothic"/>
                  <a:cs typeface="Arial"/>
                </a:rPr>
                <a:t> </a:t>
              </a:r>
              <a:endParaRPr lang="en-US" sz="1700" i="1" dirty="0">
                <a:latin typeface="Arial" panose="020B0604020202020204" pitchFamily="34" charset="0"/>
                <a:cs typeface="Arial" panose="020B0604020202020204" pitchFamily="34" charset="0"/>
              </a:endParaRPr>
            </a:p>
            <a:p>
              <a:pPr marL="714375" lvl="1" indent="-257175" algn="l" defTabSz="342900">
                <a:buFont typeface="Arial" panose="020B0604020202020204" pitchFamily="34" charset="0"/>
                <a:buChar char="•"/>
                <a:defRPr/>
              </a:pPr>
              <a:r>
                <a:rPr lang="en-US" sz="1700" i="1" dirty="0">
                  <a:solidFill>
                    <a:prstClr val="black"/>
                  </a:solidFill>
                  <a:latin typeface="Arial" panose="020B0604020202020204" pitchFamily="34" charset="0"/>
                  <a:cs typeface="Arial" panose="020B0604020202020204" pitchFamily="34" charset="0"/>
                </a:rPr>
                <a:t>January 27, 1:00pm-2:00pm</a:t>
              </a:r>
            </a:p>
            <a:p>
              <a:pPr marL="257175" indent="-257175" algn="l" defTabSz="342900">
                <a:buFont typeface="Arial" panose="020B0604020202020204" pitchFamily="34" charset="0"/>
                <a:buChar char="•"/>
                <a:defRPr/>
              </a:pPr>
              <a:r>
                <a:rPr lang="en-US" sz="1700" b="1" dirty="0">
                  <a:solidFill>
                    <a:srgbClr val="F79646">
                      <a:lumMod val="75000"/>
                    </a:srgbClr>
                  </a:solidFill>
                  <a:latin typeface="Arial" panose="020B0604020202020204" pitchFamily="34" charset="0"/>
                  <a:cs typeface="Arial" panose="020B0604020202020204" pitchFamily="34" charset="0"/>
                </a:rPr>
                <a:t>Volunteer Services </a:t>
              </a:r>
              <a:r>
                <a:rPr lang="en-US" sz="1700" dirty="0">
                  <a:solidFill>
                    <a:prstClr val="black"/>
                  </a:solidFill>
                  <a:latin typeface="Arial" panose="020B0604020202020204" pitchFamily="34" charset="0"/>
                  <a:cs typeface="Arial" panose="020B0604020202020204" pitchFamily="34" charset="0"/>
                </a:rPr>
                <a:t>– </a:t>
              </a:r>
              <a:r>
                <a:rPr lang="en-US" sz="1700" i="1" dirty="0">
                  <a:solidFill>
                    <a:prstClr val="black"/>
                  </a:solidFill>
                  <a:latin typeface="Arial" panose="020B0604020202020204" pitchFamily="34" charset="0"/>
                  <a:cs typeface="Arial" panose="020B0604020202020204" pitchFamily="34" charset="0"/>
                  <a:hlinkClick r:id="rId5"/>
                </a:rPr>
                <a:t>etokolahi@cvnl.org</a:t>
              </a:r>
              <a:endParaRPr lang="en-US" sz="1700" i="1" dirty="0">
                <a:solidFill>
                  <a:prstClr val="black"/>
                </a:solidFill>
                <a:latin typeface="Arial" panose="020B0604020202020204" pitchFamily="34" charset="0"/>
                <a:cs typeface="Arial" panose="020B0604020202020204" pitchFamily="34" charset="0"/>
              </a:endParaRPr>
            </a:p>
            <a:p>
              <a:pPr marL="714375" lvl="1" indent="-257175" algn="l" defTabSz="342900">
                <a:buFont typeface="Arial" panose="020B0604020202020204" pitchFamily="34" charset="0"/>
                <a:buChar char="•"/>
                <a:defRPr/>
              </a:pPr>
              <a:r>
                <a:rPr lang="en-US" sz="1700" i="1" dirty="0">
                  <a:solidFill>
                    <a:prstClr val="black"/>
                  </a:solidFill>
                  <a:latin typeface="Arial" panose="020B0604020202020204" pitchFamily="34" charset="0"/>
                  <a:cs typeface="Arial" panose="020B0604020202020204" pitchFamily="34" charset="0"/>
                </a:rPr>
                <a:t>February 3,10am-11am</a:t>
              </a:r>
            </a:p>
            <a:p>
              <a:pPr algn="l" defTabSz="342900">
                <a:defRPr/>
              </a:pPr>
              <a:endParaRPr lang="en-US" sz="500" dirty="0">
                <a:solidFill>
                  <a:prstClr val="black"/>
                </a:solidFill>
                <a:latin typeface="Arial" panose="020B0604020202020204" pitchFamily="34" charset="0"/>
                <a:cs typeface="Arial" panose="020B0604020202020204" pitchFamily="34" charset="0"/>
              </a:endParaRPr>
            </a:p>
            <a:p>
              <a:pPr algn="l" defTabSz="342900">
                <a:defRPr/>
              </a:pPr>
              <a:r>
                <a:rPr lang="en-US" sz="1700" dirty="0">
                  <a:solidFill>
                    <a:prstClr val="black"/>
                  </a:solidFill>
                  <a:latin typeface="Arial" panose="020B0604020202020204" pitchFamily="34" charset="0"/>
                  <a:cs typeface="Arial" panose="020B0604020202020204" pitchFamily="34" charset="0"/>
                </a:rPr>
                <a:t>Learn more at: </a:t>
              </a:r>
              <a:r>
                <a:rPr lang="en-US" sz="1700" dirty="0">
                  <a:solidFill>
                    <a:prstClr val="black"/>
                  </a:solidFill>
                  <a:latin typeface="Arial" panose="020B0604020202020204" pitchFamily="34" charset="0"/>
                  <a:cs typeface="Arial" panose="020B0604020202020204" pitchFamily="34" charset="0"/>
                  <a:hlinkClick r:id="rId6"/>
                </a:rPr>
                <a:t>cvnl.org/peer-learning-networks</a:t>
              </a:r>
              <a:endParaRPr lang="en-US" sz="1700" dirty="0">
                <a:solidFill>
                  <a:prstClr val="black"/>
                </a:solidFill>
                <a:latin typeface="Arial" panose="020B0604020202020204" pitchFamily="34" charset="0"/>
                <a:cs typeface="Arial" panose="020B0604020202020204" pitchFamily="34" charset="0"/>
              </a:endParaRPr>
            </a:p>
          </p:txBody>
        </p:sp>
        <p:sp>
          <p:nvSpPr>
            <p:cNvPr id="13" name="Google Shape;336;p53">
              <a:extLst>
                <a:ext uri="{FF2B5EF4-FFF2-40B4-BE49-F238E27FC236}">
                  <a16:creationId xmlns:a16="http://schemas.microsoft.com/office/drawing/2014/main" id="{A9781F94-5C71-F140-AAA4-4E6CCFAC0F50}"/>
                </a:ext>
              </a:extLst>
            </p:cNvPr>
            <p:cNvSpPr txBox="1">
              <a:spLocks/>
            </p:cNvSpPr>
            <p:nvPr/>
          </p:nvSpPr>
          <p:spPr bwMode="auto">
            <a:xfrm>
              <a:off x="4571601" y="1690941"/>
              <a:ext cx="4520602" cy="340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S PGothic"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S PGothic" charset="0"/>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S PGothic" charset="0"/>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S PGothic" charset="0"/>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342900">
                <a:defRPr/>
              </a:pPr>
              <a:r>
                <a:rPr lang="en-US" sz="1950" b="1" dirty="0">
                  <a:solidFill>
                    <a:prstClr val="black"/>
                  </a:solidFill>
                  <a:latin typeface="Arial" panose="020B0604020202020204" pitchFamily="34" charset="0"/>
                  <a:cs typeface="Arial" panose="020B0604020202020204" pitchFamily="34" charset="0"/>
                </a:rPr>
                <a:t>Excellence in Leadership Program (ELP) </a:t>
              </a:r>
              <a:r>
                <a:rPr lang="en-US" sz="1600" dirty="0">
                  <a:solidFill>
                    <a:prstClr val="black"/>
                  </a:solidFill>
                  <a:latin typeface="Arial" panose="020B0604020202020204" pitchFamily="34" charset="0"/>
                  <a:cs typeface="Arial" panose="020B0604020202020204" pitchFamily="34" charset="0"/>
                </a:rPr>
                <a:t>March – May 2021</a:t>
              </a:r>
            </a:p>
            <a:p>
              <a:pPr algn="l" defTabSz="342900">
                <a:defRPr/>
              </a:pPr>
              <a:r>
                <a:rPr lang="en-US" sz="1500" dirty="0">
                  <a:latin typeface="Arial"/>
                  <a:ea typeface="MS PGothic"/>
                  <a:cs typeface="Arial"/>
                </a:rPr>
                <a:t>Apply now, Early-Bird discount of $100 if received by 1/29. </a:t>
              </a:r>
              <a:r>
                <a:rPr lang="en-US" sz="1500" dirty="0">
                  <a:latin typeface="Arial"/>
                  <a:ea typeface="MS PGothic"/>
                  <a:cs typeface="Arial"/>
                  <a:hlinkClick r:id="rId7"/>
                </a:rPr>
                <a:t>Learn more and apply here. </a:t>
              </a:r>
              <a:endParaRPr lang="en-US" sz="400" b="1">
                <a:latin typeface="Arial" panose="020B0604020202020204" pitchFamily="34" charset="0"/>
                <a:cs typeface="Arial" panose="020B0604020202020204" pitchFamily="34" charset="0"/>
              </a:endParaRPr>
            </a:p>
            <a:p>
              <a:pPr algn="l" defTabSz="342900">
                <a:defRPr/>
              </a:pPr>
              <a:endParaRPr lang="en-US" sz="500" b="1" dirty="0">
                <a:solidFill>
                  <a:prstClr val="black"/>
                </a:solidFill>
                <a:latin typeface="Arial" panose="020B0604020202020204" pitchFamily="34" charset="0"/>
                <a:cs typeface="Arial" panose="020B0604020202020204" pitchFamily="34" charset="0"/>
              </a:endParaRPr>
            </a:p>
            <a:p>
              <a:pPr algn="l" defTabSz="342900">
                <a:defRPr/>
              </a:pPr>
              <a:r>
                <a:rPr lang="en-US" sz="1950" b="1" dirty="0">
                  <a:solidFill>
                    <a:prstClr val="black"/>
                  </a:solidFill>
                  <a:latin typeface="Arial" panose="020B0604020202020204" pitchFamily="34" charset="0"/>
                  <a:cs typeface="Arial" panose="020B0604020202020204" pitchFamily="34" charset="0"/>
                </a:rPr>
                <a:t>Dare to Lead™</a:t>
              </a:r>
            </a:p>
            <a:p>
              <a:pPr algn="l" defTabSz="342900">
                <a:defRPr/>
              </a:pPr>
              <a:r>
                <a:rPr lang="en-US" sz="1600" dirty="0">
                  <a:solidFill>
                    <a:prstClr val="black"/>
                  </a:solidFill>
                  <a:latin typeface="Arial" panose="020B0604020202020204" pitchFamily="34" charset="0"/>
                  <a:cs typeface="Arial" panose="020B0604020202020204" pitchFamily="34" charset="0"/>
                </a:rPr>
                <a:t>March – May 2021</a:t>
              </a:r>
            </a:p>
            <a:p>
              <a:pPr algn="l" defTabSz="342900">
                <a:defRPr/>
              </a:pPr>
              <a:r>
                <a:rPr lang="en-US" sz="1500" dirty="0">
                  <a:solidFill>
                    <a:prstClr val="black"/>
                  </a:solidFill>
                  <a:latin typeface="Arial" panose="020B0604020202020204" pitchFamily="34" charset="0"/>
                  <a:cs typeface="Arial" panose="020B0604020202020204" pitchFamily="34" charset="0"/>
                </a:rPr>
                <a:t>Nationally certified program based on the work of Dr. Brené Brown. </a:t>
              </a:r>
              <a:r>
                <a:rPr lang="en-US" sz="1500" dirty="0">
                  <a:solidFill>
                    <a:prstClr val="black"/>
                  </a:solidFill>
                  <a:latin typeface="Arial" panose="020B0604020202020204" pitchFamily="34" charset="0"/>
                  <a:cs typeface="Arial" panose="020B0604020202020204" pitchFamily="34" charset="0"/>
                  <a:hlinkClick r:id="rId8"/>
                </a:rPr>
                <a:t>Apply Now</a:t>
              </a:r>
              <a:r>
                <a:rPr lang="en-US" sz="1500" dirty="0">
                  <a:solidFill>
                    <a:prstClr val="black"/>
                  </a:solidFill>
                  <a:latin typeface="Arial" panose="020B0604020202020204" pitchFamily="34" charset="0"/>
                  <a:cs typeface="Arial" panose="020B0604020202020204" pitchFamily="34" charset="0"/>
                </a:rPr>
                <a:t>.</a:t>
              </a:r>
            </a:p>
            <a:p>
              <a:pPr algn="l" defTabSz="342900">
                <a:defRPr/>
              </a:pPr>
              <a:endParaRPr lang="en-US" sz="500" b="1" dirty="0">
                <a:solidFill>
                  <a:prstClr val="black"/>
                </a:solidFill>
                <a:latin typeface="Arial" panose="020B0604020202020204" pitchFamily="34" charset="0"/>
                <a:cs typeface="Arial" panose="020B0604020202020204" pitchFamily="34" charset="0"/>
              </a:endParaRPr>
            </a:p>
            <a:p>
              <a:pPr algn="l" defTabSz="342900">
                <a:defRPr/>
              </a:pPr>
              <a:r>
                <a:rPr lang="en-US" sz="1800" b="1" dirty="0">
                  <a:solidFill>
                    <a:prstClr val="black"/>
                  </a:solidFill>
                  <a:latin typeface="Arial" panose="020B0604020202020204" pitchFamily="34" charset="0"/>
                  <a:cs typeface="Arial" panose="020B0604020202020204" pitchFamily="34" charset="0"/>
                </a:rPr>
                <a:t>Lunch and Learns </a:t>
              </a:r>
              <a:r>
                <a:rPr lang="en-US" sz="1600" dirty="0">
                  <a:solidFill>
                    <a:prstClr val="black"/>
                  </a:solidFill>
                  <a:latin typeface="Arial" panose="020B0604020202020204" pitchFamily="34" charset="0"/>
                  <a:cs typeface="Arial" panose="020B0604020202020204" pitchFamily="34" charset="0"/>
                </a:rPr>
                <a:t>(FREE)</a:t>
              </a:r>
            </a:p>
            <a:p>
              <a:pPr algn="l" defTabSz="342900">
                <a:defRPr/>
              </a:pPr>
              <a:r>
                <a:rPr lang="en-US" sz="1500" dirty="0">
                  <a:solidFill>
                    <a:prstClr val="black"/>
                  </a:solidFill>
                  <a:latin typeface="Arial" panose="020B0604020202020204" pitchFamily="34" charset="0"/>
                  <a:cs typeface="Arial" panose="020B0604020202020204" pitchFamily="34" charset="0"/>
                </a:rPr>
                <a:t>February 5 – </a:t>
              </a:r>
              <a:r>
                <a:rPr lang="en-US" sz="1500" b="1" dirty="0">
                  <a:solidFill>
                    <a:prstClr val="black"/>
                  </a:solidFill>
                  <a:latin typeface="Arial" panose="020B0604020202020204" pitchFamily="34" charset="0"/>
                  <a:cs typeface="Arial" panose="020B0604020202020204" pitchFamily="34" charset="0"/>
                </a:rPr>
                <a:t>FAQs about Board Governance </a:t>
              </a:r>
              <a:br>
                <a:rPr lang="en-US" sz="1500" b="1" dirty="0">
                  <a:solidFill>
                    <a:prstClr val="black"/>
                  </a:solidFill>
                  <a:latin typeface="Arial" panose="020B0604020202020204" pitchFamily="34" charset="0"/>
                  <a:cs typeface="Arial" panose="020B0604020202020204" pitchFamily="34" charset="0"/>
                </a:rPr>
              </a:br>
              <a:r>
                <a:rPr lang="en-US" sz="1400" dirty="0">
                  <a:solidFill>
                    <a:prstClr val="black"/>
                  </a:solidFill>
                  <a:latin typeface="Arial" panose="020B0604020202020204" pitchFamily="34" charset="0"/>
                  <a:cs typeface="Arial" panose="020B0604020202020204" pitchFamily="34" charset="0"/>
                  <a:hlinkClick r:id="rId9"/>
                </a:rPr>
                <a:t>Register Here. </a:t>
              </a:r>
              <a:endParaRPr lang="en-US" sz="1400" dirty="0">
                <a:solidFill>
                  <a:prstClr val="black"/>
                </a:solidFill>
                <a:latin typeface="Arial" panose="020B0604020202020204" pitchFamily="34" charset="0"/>
                <a:cs typeface="Arial" panose="020B0604020202020204" pitchFamily="34" charset="0"/>
              </a:endParaRPr>
            </a:p>
            <a:p>
              <a:pPr algn="l" defTabSz="342900">
                <a:defRPr/>
              </a:pPr>
              <a:endParaRPr lang="en-US" sz="1500" dirty="0">
                <a:solidFill>
                  <a:prstClr val="black"/>
                </a:solidFill>
                <a:latin typeface="Arial" panose="020B0604020202020204" pitchFamily="34" charset="0"/>
                <a:cs typeface="Arial" panose="020B0604020202020204" pitchFamily="34" charset="0"/>
              </a:endParaRPr>
            </a:p>
            <a:p>
              <a:pPr algn="l" defTabSz="342900">
                <a:defRPr/>
              </a:pPr>
              <a:endParaRPr lang="en-US" sz="400" b="1" dirty="0">
                <a:solidFill>
                  <a:prstClr val="black"/>
                </a:solidFill>
                <a:latin typeface="Arial" panose="020B0604020202020204" pitchFamily="34" charset="0"/>
                <a:cs typeface="Arial" panose="020B0604020202020204" pitchFamily="34" charset="0"/>
              </a:endParaRPr>
            </a:p>
            <a:p>
              <a:pPr algn="l" defTabSz="342900">
                <a:defRPr/>
              </a:pPr>
              <a:endParaRPr lang="en-US" sz="400" b="1" dirty="0">
                <a:solidFill>
                  <a:prstClr val="black"/>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D9663EB3-AF5A-3542-B5CE-D6DAFB98F202}"/>
              </a:ext>
            </a:extLst>
          </p:cNvPr>
          <p:cNvSpPr txBox="1"/>
          <p:nvPr/>
        </p:nvSpPr>
        <p:spPr>
          <a:xfrm>
            <a:off x="2615913" y="4587193"/>
            <a:ext cx="6896880" cy="923330"/>
          </a:xfrm>
          <a:prstGeom prst="rect">
            <a:avLst/>
          </a:prstGeom>
          <a:noFill/>
          <a:ln>
            <a:solidFill>
              <a:schemeClr val="accent6">
                <a:lumMod val="50000"/>
              </a:schemeClr>
            </a:solidFill>
          </a:ln>
        </p:spPr>
        <p:txBody>
          <a:bodyPr wrap="square" rtlCol="0">
            <a:spAutoFit/>
          </a:bodyPr>
          <a:lstStyle/>
          <a:p>
            <a:pPr defTabSz="454025" eaLnBrk="0" fontAlgn="base" hangingPunct="0">
              <a:spcBef>
                <a:spcPct val="0"/>
              </a:spcBef>
              <a:spcAft>
                <a:spcPct val="0"/>
              </a:spcAft>
            </a:pPr>
            <a:r>
              <a:rPr lang="en-US" b="1" u="sng" dirty="0">
                <a:solidFill>
                  <a:srgbClr val="0070C0"/>
                </a:solidFill>
                <a:latin typeface="Arial" panose="020B0604020202020204" pitchFamily="34" charset="0"/>
                <a:ea typeface="MS PGothic" panose="020B0600070205080204" pitchFamily="34" charset="-128"/>
                <a:cs typeface="Arial" panose="020B0604020202020204" pitchFamily="34" charset="0"/>
              </a:rPr>
              <a:t>Featured Event</a:t>
            </a:r>
            <a:r>
              <a:rPr lang="en-US" u="sng" dirty="0">
                <a:solidFill>
                  <a:srgbClr val="0070C0"/>
                </a:solidFill>
                <a:latin typeface="Arial" panose="020B0604020202020204" pitchFamily="34" charset="0"/>
                <a:ea typeface="MS PGothic" panose="020B0600070205080204" pitchFamily="34" charset="-128"/>
                <a:cs typeface="Arial" panose="020B0604020202020204" pitchFamily="34" charset="0"/>
              </a:rPr>
              <a:t>:</a:t>
            </a:r>
            <a:r>
              <a:rPr lang="en-US" dirty="0">
                <a:solidFill>
                  <a:srgbClr val="0070C0"/>
                </a:solidFill>
                <a:latin typeface="Arial" panose="020B0604020202020204" pitchFamily="34" charset="0"/>
                <a:ea typeface="MS PGothic" panose="020B0600070205080204" pitchFamily="34" charset="-128"/>
                <a:cs typeface="Arial" panose="020B0604020202020204" pitchFamily="34" charset="0"/>
              </a:rPr>
              <a:t> </a:t>
            </a:r>
            <a:r>
              <a:rPr lang="en-US" b="1" dirty="0">
                <a:solidFill>
                  <a:prstClr val="black"/>
                </a:solidFill>
                <a:latin typeface="Arial" panose="020B0604020202020204" pitchFamily="34" charset="0"/>
                <a:ea typeface="MS PGothic" panose="020B0600070205080204" pitchFamily="34" charset="-128"/>
                <a:cs typeface="Arial" panose="020B0604020202020204" pitchFamily="34" charset="0"/>
              </a:rPr>
              <a:t>February 17, </a:t>
            </a:r>
            <a:r>
              <a:rPr lang="en-US" b="1" dirty="0">
                <a:solidFill>
                  <a:srgbClr val="F79646">
                    <a:lumMod val="75000"/>
                  </a:srgbClr>
                </a:solidFill>
                <a:latin typeface="Arial" panose="020B0604020202020204" pitchFamily="34" charset="0"/>
                <a:ea typeface="MS PGothic" panose="020B0600070205080204" pitchFamily="34" charset="-128"/>
                <a:cs typeface="Arial" panose="020B0604020202020204" pitchFamily="34" charset="0"/>
              </a:rPr>
              <a:t>Your Brain on Story – </a:t>
            </a:r>
            <a:br>
              <a:rPr lang="en-US" b="1" dirty="0">
                <a:solidFill>
                  <a:srgbClr val="F79646">
                    <a:lumMod val="75000"/>
                  </a:srgbClr>
                </a:solidFill>
                <a:latin typeface="Arial" panose="020B0604020202020204" pitchFamily="34" charset="0"/>
                <a:ea typeface="MS PGothic" panose="020B0600070205080204" pitchFamily="34" charset="-128"/>
                <a:cs typeface="Arial" panose="020B0604020202020204" pitchFamily="34" charset="0"/>
              </a:rPr>
            </a:br>
            <a:r>
              <a:rPr lang="en-US" b="1" dirty="0">
                <a:solidFill>
                  <a:srgbClr val="F79646">
                    <a:lumMod val="75000"/>
                  </a:srgbClr>
                </a:solidFill>
                <a:latin typeface="Arial" panose="020B0604020202020204" pitchFamily="34" charset="0"/>
                <a:ea typeface="MS PGothic" panose="020B0600070205080204" pitchFamily="34" charset="-128"/>
                <a:cs typeface="Arial" panose="020B0604020202020204" pitchFamily="34" charset="0"/>
              </a:rPr>
              <a:t>Improving Your Communication Power and Success</a:t>
            </a:r>
            <a:r>
              <a:rPr lang="en-US" dirty="0">
                <a:solidFill>
                  <a:prstClr val="black"/>
                </a:solidFill>
                <a:latin typeface="Arial" panose="020B0604020202020204" pitchFamily="34" charset="0"/>
                <a:ea typeface="MS PGothic" panose="020B0600070205080204" pitchFamily="34" charset="-128"/>
                <a:cs typeface="Arial" panose="020B0604020202020204" pitchFamily="34" charset="0"/>
              </a:rPr>
              <a:t> </a:t>
            </a:r>
          </a:p>
          <a:p>
            <a:pPr defTabSz="454025" eaLnBrk="0" fontAlgn="base" hangingPunct="0">
              <a:spcBef>
                <a:spcPct val="0"/>
              </a:spcBef>
              <a:spcAft>
                <a:spcPct val="0"/>
              </a:spcAft>
            </a:pPr>
            <a:r>
              <a:rPr lang="en-US" dirty="0">
                <a:solidFill>
                  <a:prstClr val="black"/>
                </a:solidFill>
                <a:latin typeface="Arial" panose="020B0604020202020204" pitchFamily="34" charset="0"/>
                <a:ea typeface="MS PGothic" panose="020B0600070205080204" pitchFamily="34" charset="-128"/>
                <a:cs typeface="Arial" panose="020B0604020202020204" pitchFamily="34" charset="0"/>
              </a:rPr>
              <a:t>Great for fundraisers and marketing professionals! </a:t>
            </a:r>
            <a:r>
              <a:rPr lang="en-US" dirty="0">
                <a:solidFill>
                  <a:prstClr val="black"/>
                </a:solidFill>
                <a:latin typeface="Arial" panose="020B0604020202020204" pitchFamily="34" charset="0"/>
                <a:ea typeface="MS PGothic" panose="020B0600070205080204" pitchFamily="34" charset="-128"/>
                <a:cs typeface="Arial" panose="020B0604020202020204" pitchFamily="34" charset="0"/>
                <a:hlinkClick r:id="rId10"/>
              </a:rPr>
              <a:t>Register Here. </a:t>
            </a:r>
            <a:endParaRPr lang="en-US"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pic>
        <p:nvPicPr>
          <p:cNvPr id="15" name="Picture 14">
            <a:extLst>
              <a:ext uri="{FF2B5EF4-FFF2-40B4-BE49-F238E27FC236}">
                <a16:creationId xmlns:a16="http://schemas.microsoft.com/office/drawing/2014/main" id="{7A54BC51-8920-6F42-8E47-07A4CA767D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56674" y="5292828"/>
            <a:ext cx="1396076" cy="722108"/>
          </a:xfrm>
          <a:prstGeom prst="rect">
            <a:avLst/>
          </a:prstGeom>
        </p:spPr>
      </p:pic>
      <p:sp>
        <p:nvSpPr>
          <p:cNvPr id="16" name="Rectangle 4">
            <a:extLst>
              <a:ext uri="{FF2B5EF4-FFF2-40B4-BE49-F238E27FC236}">
                <a16:creationId xmlns:a16="http://schemas.microsoft.com/office/drawing/2014/main" id="{A23F04DB-2944-0444-94DD-B5F945C4FC94}"/>
              </a:ext>
            </a:extLst>
          </p:cNvPr>
          <p:cNvSpPr txBox="1">
            <a:spLocks noChangeArrowheads="1"/>
          </p:cNvSpPr>
          <p:nvPr/>
        </p:nvSpPr>
        <p:spPr bwMode="auto">
          <a:xfrm>
            <a:off x="993405" y="6347066"/>
            <a:ext cx="10217889"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2400" b="1" dirty="0">
                <a:solidFill>
                  <a:prstClr val="white"/>
                </a:solidFill>
                <a:latin typeface="Arial" panose="020B0604020202020204" pitchFamily="34" charset="0"/>
              </a:rPr>
              <a:t>Recording &amp; slides (English/Spanish) will be available at cvnl.org</a:t>
            </a:r>
          </a:p>
        </p:txBody>
      </p:sp>
    </p:spTree>
    <p:extLst>
      <p:ext uri="{BB962C8B-B14F-4D97-AF65-F5344CB8AC3E}">
        <p14:creationId xmlns:p14="http://schemas.microsoft.com/office/powerpoint/2010/main" val="3186079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8099" y="5172160"/>
            <a:ext cx="5822373"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dirty="0">
              <a:solidFill>
                <a:prstClr val="black"/>
              </a:solidFill>
              <a:latin typeface="Calibri"/>
            </a:endParaRPr>
          </a:p>
        </p:txBody>
      </p:sp>
      <p:sp>
        <p:nvSpPr>
          <p:cNvPr id="8" name="Slide Number Placeholder 1">
            <a:extLst>
              <a:ext uri="{FF2B5EF4-FFF2-40B4-BE49-F238E27FC236}">
                <a16:creationId xmlns:a16="http://schemas.microsoft.com/office/drawing/2014/main" id="{75EEAEE4-3B89-E744-87D9-025F91CF06F4}"/>
              </a:ext>
            </a:extLst>
          </p:cNvPr>
          <p:cNvSpPr txBox="1">
            <a:spLocks/>
          </p:cNvSpPr>
          <p:nvPr/>
        </p:nvSpPr>
        <p:spPr>
          <a:xfrm>
            <a:off x="10696575" y="6516927"/>
            <a:ext cx="1371600" cy="304801"/>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D03446-0D5C-433F-B53F-A027E82A581A}" type="slidenum">
              <a:rPr kumimoji="0" lang="en-US" sz="1000" b="0" i="0" u="none" strike="noStrike" kern="1200" cap="none" spc="0" normalizeH="0" baseline="0" noProof="0" dirty="0" smtClean="0">
                <a:ln>
                  <a:solidFill>
                    <a:schemeClr val="bg1"/>
                  </a:solidFill>
                </a:ln>
                <a:solidFill>
                  <a:schemeClr val="bg1"/>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000" b="0" i="0" u="none" strike="noStrike" kern="1200" cap="none" spc="0" normalizeH="0" baseline="0" noProof="0" dirty="0">
              <a:ln>
                <a:solidFill>
                  <a:schemeClr val="bg1"/>
                </a:solidFill>
              </a:ln>
              <a:solidFill>
                <a:schemeClr val="bg1"/>
              </a:solidFill>
              <a:effectLst/>
              <a:uLnTx/>
              <a:uFillTx/>
              <a:latin typeface="Calibri" pitchFamily="34" charset="0"/>
              <a:ea typeface="+mn-ea"/>
              <a:cs typeface="Arial" pitchFamily="34" charset="0"/>
            </a:endParaRPr>
          </a:p>
        </p:txBody>
      </p:sp>
      <p:sp>
        <p:nvSpPr>
          <p:cNvPr id="10" name="TextBox 2">
            <a:extLst>
              <a:ext uri="{FF2B5EF4-FFF2-40B4-BE49-F238E27FC236}">
                <a16:creationId xmlns:a16="http://schemas.microsoft.com/office/drawing/2014/main" id="{E1801773-8143-E44C-A38D-E5D41949B76E}"/>
              </a:ext>
            </a:extLst>
          </p:cNvPr>
          <p:cNvSpPr txBox="1">
            <a:spLocks noChangeArrowheads="1"/>
          </p:cNvSpPr>
          <p:nvPr/>
        </p:nvSpPr>
        <p:spPr bwMode="auto">
          <a:xfrm>
            <a:off x="804472" y="1659285"/>
            <a:ext cx="1058305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Support for this webinar generously provided by…</a:t>
            </a:r>
          </a:p>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4200" b="1" i="0" u="none" strike="noStrike" kern="1200" cap="none" spc="0" normalizeH="0" baseline="0" noProof="0" dirty="0">
                <a:ln>
                  <a:noFill/>
                </a:ln>
                <a:solidFill>
                  <a:srgbClr val="CB6015"/>
                </a:solidFill>
                <a:effectLst/>
                <a:uLnTx/>
                <a:uFillTx/>
                <a:latin typeface="Arial" panose="020B0604020202020204" pitchFamily="34" charset="0"/>
                <a:ea typeface="MS PGothic" panose="020B0600070205080204" pitchFamily="34" charset="-128"/>
                <a:cs typeface="Arial" panose="020B0604020202020204" pitchFamily="34" charset="0"/>
              </a:rPr>
              <a:t>Ginnie &amp; Peter Haas Jr. Family Fund,</a:t>
            </a:r>
          </a:p>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4200" b="1" i="0" u="none" strike="noStrike" kern="1200" cap="none" spc="0" normalizeH="0" baseline="0" noProof="0" dirty="0">
                <a:ln>
                  <a:noFill/>
                </a:ln>
                <a:solidFill>
                  <a:srgbClr val="CB6015"/>
                </a:solidFill>
                <a:effectLst/>
                <a:uLnTx/>
                <a:uFillTx/>
                <a:latin typeface="Arial" panose="020B0604020202020204" pitchFamily="34" charset="0"/>
                <a:ea typeface="MS PGothic" panose="020B0600070205080204" pitchFamily="34" charset="-128"/>
                <a:cs typeface="Arial" panose="020B0604020202020204" pitchFamily="34" charset="0"/>
              </a:rPr>
              <a:t>Marin Community Foundation,</a:t>
            </a:r>
            <a:br>
              <a:rPr kumimoji="0" lang="en-US" altLang="en-US" sz="4200" b="1" i="0" u="none" strike="noStrike" kern="1200" cap="none" spc="0" normalizeH="0" baseline="0" noProof="0" dirty="0">
                <a:ln>
                  <a:noFill/>
                </a:ln>
                <a:solidFill>
                  <a:srgbClr val="CB6015"/>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altLang="en-US" sz="4200" b="1" i="0" u="none" strike="noStrike" kern="1200" cap="none" spc="0" normalizeH="0" baseline="0" noProof="0" dirty="0">
                <a:ln>
                  <a:noFill/>
                </a:ln>
                <a:solidFill>
                  <a:srgbClr val="CB6015"/>
                </a:solidFill>
                <a:effectLst/>
                <a:uLnTx/>
                <a:uFillTx/>
                <a:latin typeface="Arial" panose="020B0604020202020204" pitchFamily="34" charset="0"/>
                <a:ea typeface="MS PGothic" panose="020B0600070205080204" pitchFamily="34" charset="-128"/>
                <a:cs typeface="Arial" panose="020B0604020202020204" pitchFamily="34" charset="0"/>
              </a:rPr>
              <a:t>Community Foundation Sonoma County,</a:t>
            </a:r>
            <a:br>
              <a:rPr kumimoji="0" lang="en-US" altLang="en-US" sz="4200" b="1" i="0" u="none" strike="noStrike" kern="1200" cap="none" spc="0" normalizeH="0" baseline="0" noProof="0" dirty="0">
                <a:ln>
                  <a:noFill/>
                </a:ln>
                <a:solidFill>
                  <a:srgbClr val="CB6015"/>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altLang="en-US" i="1"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and</a:t>
            </a:r>
            <a:r>
              <a:rPr kumimoji="0" lang="en-US" altLang="en-US" sz="4200" b="1" i="0" u="none" strike="noStrike" kern="1200" cap="none" spc="0" normalizeH="0" baseline="0" noProof="0" dirty="0">
                <a:ln>
                  <a:noFill/>
                </a:ln>
                <a:solidFill>
                  <a:srgbClr val="CB6015"/>
                </a:solidFill>
                <a:effectLst/>
                <a:uLnTx/>
                <a:uFillTx/>
                <a:latin typeface="Arial" panose="020B0604020202020204" pitchFamily="34" charset="0"/>
                <a:ea typeface="MS PGothic" panose="020B0600070205080204" pitchFamily="34" charset="-128"/>
                <a:cs typeface="Arial" panose="020B0604020202020204" pitchFamily="34" charset="0"/>
              </a:rPr>
              <a:t> Solano Community Foundation</a:t>
            </a:r>
          </a:p>
        </p:txBody>
      </p:sp>
    </p:spTree>
    <p:extLst>
      <p:ext uri="{BB962C8B-B14F-4D97-AF65-F5344CB8AC3E}">
        <p14:creationId xmlns:p14="http://schemas.microsoft.com/office/powerpoint/2010/main" val="2805723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7"/>
          <p:cNvSpPr>
            <a:spLocks noGrp="1" noChangeArrowheads="1"/>
          </p:cNvSpPr>
          <p:nvPr>
            <p:ph type="ctrTitle"/>
          </p:nvPr>
        </p:nvSpPr>
        <p:spPr>
          <a:xfrm>
            <a:off x="558855" y="889408"/>
            <a:ext cx="11084326" cy="944343"/>
          </a:xfrm>
        </p:spPr>
        <p:txBody>
          <a:bodyPr>
            <a:noAutofit/>
          </a:bodyPr>
          <a:lstStyle/>
          <a:p>
            <a:pPr>
              <a:defRPr/>
            </a:pPr>
            <a:r>
              <a:rPr lang="en-US" altLang="en-US" sz="3200" b="1" dirty="0">
                <a:solidFill>
                  <a:srgbClr val="FF6600"/>
                </a:solidFill>
                <a:effectLst>
                  <a:outerShdw blurRad="38100" dist="38100" dir="2700000" algn="tl">
                    <a:srgbClr val="C0C0C0"/>
                  </a:outerShdw>
                </a:effectLst>
                <a:latin typeface="Arial"/>
                <a:ea typeface="MS PGothic"/>
              </a:rPr>
              <a:t>Thanks for Joining Us!</a:t>
            </a:r>
            <a:endParaRPr lang="en-US" dirty="0"/>
          </a:p>
        </p:txBody>
      </p:sp>
      <p:sp>
        <p:nvSpPr>
          <p:cNvPr id="3" name="Rectangle 2"/>
          <p:cNvSpPr/>
          <p:nvPr/>
        </p:nvSpPr>
        <p:spPr>
          <a:xfrm>
            <a:off x="110836" y="5181601"/>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dirty="0">
              <a:solidFill>
                <a:prstClr val="black"/>
              </a:solidFill>
              <a:latin typeface="Calibri"/>
            </a:endParaRPr>
          </a:p>
        </p:txBody>
      </p:sp>
      <p:sp>
        <p:nvSpPr>
          <p:cNvPr id="15" name="Rectangle 4">
            <a:extLst>
              <a:ext uri="{FF2B5EF4-FFF2-40B4-BE49-F238E27FC236}">
                <a16:creationId xmlns:a16="http://schemas.microsoft.com/office/drawing/2014/main" id="{7B2F625C-6E02-4276-B988-ED3D26FDB5A2}"/>
              </a:ext>
            </a:extLst>
          </p:cNvPr>
          <p:cNvSpPr txBox="1">
            <a:spLocks noChangeArrowheads="1"/>
          </p:cNvSpPr>
          <p:nvPr/>
        </p:nvSpPr>
        <p:spPr bwMode="auto">
          <a:xfrm>
            <a:off x="1093031" y="4666278"/>
            <a:ext cx="3238461" cy="55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1600" b="1" dirty="0">
                <a:solidFill>
                  <a:prstClr val="black"/>
                </a:solidFill>
                <a:latin typeface="Arial" panose="020B0604020202020204" pitchFamily="34" charset="0"/>
              </a:rPr>
              <a:t>Dr. </a:t>
            </a:r>
            <a:r>
              <a:rPr lang="en-US" altLang="en-US" sz="1600" b="1" dirty="0" err="1">
                <a:solidFill>
                  <a:prstClr val="black"/>
                </a:solidFill>
                <a:latin typeface="Arial" panose="020B0604020202020204" pitchFamily="34" charset="0"/>
              </a:rPr>
              <a:t>Jei</a:t>
            </a:r>
            <a:r>
              <a:rPr lang="en-US" altLang="en-US" sz="1600" b="1" dirty="0">
                <a:solidFill>
                  <a:prstClr val="black"/>
                </a:solidFill>
                <a:latin typeface="Arial" panose="020B0604020202020204" pitchFamily="34" charset="0"/>
              </a:rPr>
              <a:t> Africa</a:t>
            </a:r>
          </a:p>
          <a:p>
            <a:pPr algn="ctr" defTabSz="457200" fontAlgn="base">
              <a:lnSpc>
                <a:spcPct val="80000"/>
              </a:lnSpc>
              <a:spcAft>
                <a:spcPct val="0"/>
              </a:spcAft>
              <a:buNone/>
            </a:pPr>
            <a:r>
              <a:rPr lang="en-US" altLang="en-US" sz="1600" dirty="0">
                <a:solidFill>
                  <a:prstClr val="black"/>
                </a:solidFill>
                <a:latin typeface="Arial" panose="020B0604020202020204" pitchFamily="34" charset="0"/>
              </a:rPr>
              <a:t>Director, Behavioral Health &amp; Recovery Services </a:t>
            </a:r>
          </a:p>
          <a:p>
            <a:pPr algn="ctr" defTabSz="457200" fontAlgn="base">
              <a:lnSpc>
                <a:spcPct val="80000"/>
              </a:lnSpc>
              <a:spcAft>
                <a:spcPct val="0"/>
              </a:spcAft>
              <a:buNone/>
            </a:pPr>
            <a:r>
              <a:rPr lang="en-US" altLang="en-US" sz="1600" dirty="0">
                <a:solidFill>
                  <a:prstClr val="black"/>
                </a:solidFill>
                <a:latin typeface="Arial" panose="020B0604020202020204" pitchFamily="34" charset="0"/>
              </a:rPr>
              <a:t>Marin Health and Human Services</a:t>
            </a:r>
          </a:p>
        </p:txBody>
      </p:sp>
      <p:sp>
        <p:nvSpPr>
          <p:cNvPr id="13" name="Rectangle 4">
            <a:extLst>
              <a:ext uri="{FF2B5EF4-FFF2-40B4-BE49-F238E27FC236}">
                <a16:creationId xmlns:a16="http://schemas.microsoft.com/office/drawing/2014/main" id="{A45F1BD4-C1DA-414E-AF4F-0CB8B32230CB}"/>
              </a:ext>
            </a:extLst>
          </p:cNvPr>
          <p:cNvSpPr txBox="1">
            <a:spLocks noChangeArrowheads="1"/>
          </p:cNvSpPr>
          <p:nvPr/>
        </p:nvSpPr>
        <p:spPr bwMode="auto">
          <a:xfrm>
            <a:off x="4331687" y="4666395"/>
            <a:ext cx="3335361" cy="46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1600" b="1" dirty="0">
                <a:solidFill>
                  <a:prstClr val="black"/>
                </a:solidFill>
                <a:latin typeface="Arial" panose="020B0604020202020204" pitchFamily="34" charset="0"/>
              </a:rPr>
              <a:t>Kim Brown Sims </a:t>
            </a:r>
          </a:p>
          <a:p>
            <a:pPr algn="ctr" defTabSz="457200" fontAlgn="base">
              <a:lnSpc>
                <a:spcPct val="80000"/>
              </a:lnSpc>
              <a:spcAft>
                <a:spcPct val="0"/>
              </a:spcAft>
              <a:buNone/>
            </a:pPr>
            <a:r>
              <a:rPr lang="en-US" altLang="en-US" sz="1600" dirty="0">
                <a:solidFill>
                  <a:prstClr val="black"/>
                </a:solidFill>
                <a:latin typeface="Arial" panose="020B0604020202020204" pitchFamily="34" charset="0"/>
              </a:rPr>
              <a:t>CEO &amp; Founder</a:t>
            </a:r>
          </a:p>
          <a:p>
            <a:pPr algn="ctr" defTabSz="457200" fontAlgn="base">
              <a:lnSpc>
                <a:spcPct val="80000"/>
              </a:lnSpc>
              <a:spcAft>
                <a:spcPct val="0"/>
              </a:spcAft>
              <a:buNone/>
            </a:pPr>
            <a:r>
              <a:rPr lang="en-US" altLang="en-US" sz="1600" dirty="0">
                <a:solidFill>
                  <a:prstClr val="black"/>
                </a:solidFill>
                <a:latin typeface="Arial" panose="020B0604020202020204" pitchFamily="34" charset="0"/>
              </a:rPr>
              <a:t>KBS Leadership Consulting</a:t>
            </a:r>
          </a:p>
        </p:txBody>
      </p:sp>
      <p:sp>
        <p:nvSpPr>
          <p:cNvPr id="17" name="TextBox 16">
            <a:extLst>
              <a:ext uri="{FF2B5EF4-FFF2-40B4-BE49-F238E27FC236}">
                <a16:creationId xmlns:a16="http://schemas.microsoft.com/office/drawing/2014/main" id="{6E78CB83-7E80-4840-923D-0DC7349DE9B8}"/>
              </a:ext>
            </a:extLst>
          </p:cNvPr>
          <p:cNvSpPr txBox="1"/>
          <p:nvPr/>
        </p:nvSpPr>
        <p:spPr>
          <a:xfrm>
            <a:off x="8087786" y="4669648"/>
            <a:ext cx="2318657" cy="830997"/>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Rob Weiss</a:t>
            </a:r>
          </a:p>
          <a:p>
            <a:pPr algn="ctr"/>
            <a:r>
              <a:rPr lang="en-US" sz="1600" dirty="0">
                <a:latin typeface="Arial" panose="020B0604020202020204" pitchFamily="34" charset="0"/>
                <a:cs typeface="Arial" panose="020B0604020202020204" pitchFamily="34" charset="0"/>
              </a:rPr>
              <a:t>Executive Director</a:t>
            </a:r>
          </a:p>
          <a:p>
            <a:pPr algn="ctr"/>
            <a:r>
              <a:rPr lang="en-US" sz="1600" dirty="0">
                <a:latin typeface="Arial" panose="020B0604020202020204" pitchFamily="34" charset="0"/>
                <a:cs typeface="Arial" panose="020B0604020202020204" pitchFamily="34" charset="0"/>
              </a:rPr>
              <a:t>Mentis Napa</a:t>
            </a:r>
          </a:p>
        </p:txBody>
      </p:sp>
      <p:pic>
        <p:nvPicPr>
          <p:cNvPr id="4" name="Picture 5" descr="A picture containing Teams&#10;&#10;Description automatically generated">
            <a:extLst>
              <a:ext uri="{FF2B5EF4-FFF2-40B4-BE49-F238E27FC236}">
                <a16:creationId xmlns:a16="http://schemas.microsoft.com/office/drawing/2014/main" id="{CEF19CB5-B81B-43EF-B367-9A96652FC794}"/>
              </a:ext>
            </a:extLst>
          </p:cNvPr>
          <p:cNvPicPr>
            <a:picLocks noChangeAspect="1"/>
          </p:cNvPicPr>
          <p:nvPr/>
        </p:nvPicPr>
        <p:blipFill>
          <a:blip r:embed="rId4"/>
          <a:stretch>
            <a:fillRect/>
          </a:stretch>
        </p:blipFill>
        <p:spPr>
          <a:xfrm>
            <a:off x="82865" y="1456075"/>
            <a:ext cx="5263660" cy="3479797"/>
          </a:xfrm>
          <a:prstGeom prst="rect">
            <a:avLst/>
          </a:prstGeom>
        </p:spPr>
      </p:pic>
      <p:pic>
        <p:nvPicPr>
          <p:cNvPr id="6" name="Picture 8" descr="A picture containing dark, light, window&#10;&#10;Description automatically generated">
            <a:extLst>
              <a:ext uri="{FF2B5EF4-FFF2-40B4-BE49-F238E27FC236}">
                <a16:creationId xmlns:a16="http://schemas.microsoft.com/office/drawing/2014/main" id="{C39A578D-AE85-4385-B588-6EFD74662EF4}"/>
              </a:ext>
            </a:extLst>
          </p:cNvPr>
          <p:cNvPicPr>
            <a:picLocks noChangeAspect="1"/>
          </p:cNvPicPr>
          <p:nvPr/>
        </p:nvPicPr>
        <p:blipFill>
          <a:blip r:embed="rId5"/>
          <a:stretch>
            <a:fillRect/>
          </a:stretch>
        </p:blipFill>
        <p:spPr>
          <a:xfrm>
            <a:off x="3292576" y="1765473"/>
            <a:ext cx="5139993" cy="3417966"/>
          </a:xfrm>
          <a:prstGeom prst="rect">
            <a:avLst/>
          </a:prstGeom>
        </p:spPr>
      </p:pic>
      <p:pic>
        <p:nvPicPr>
          <p:cNvPr id="9" name="Picture 11" descr="A picture containing holding, person, umbrella, light&#10;&#10;Description automatically generated">
            <a:extLst>
              <a:ext uri="{FF2B5EF4-FFF2-40B4-BE49-F238E27FC236}">
                <a16:creationId xmlns:a16="http://schemas.microsoft.com/office/drawing/2014/main" id="{DA621D3D-A14A-416B-9CE2-7BD005B5044C}"/>
              </a:ext>
            </a:extLst>
          </p:cNvPr>
          <p:cNvPicPr>
            <a:picLocks noChangeAspect="1"/>
          </p:cNvPicPr>
          <p:nvPr/>
        </p:nvPicPr>
        <p:blipFill>
          <a:blip r:embed="rId6"/>
          <a:stretch>
            <a:fillRect/>
          </a:stretch>
        </p:blipFill>
        <p:spPr>
          <a:xfrm>
            <a:off x="6505849" y="1506645"/>
            <a:ext cx="5265999" cy="3520440"/>
          </a:xfrm>
          <a:prstGeom prst="rect">
            <a:avLst/>
          </a:prstGeom>
        </p:spPr>
      </p:pic>
      <p:sp>
        <p:nvSpPr>
          <p:cNvPr id="11" name="Rectangle 4">
            <a:extLst>
              <a:ext uri="{FF2B5EF4-FFF2-40B4-BE49-F238E27FC236}">
                <a16:creationId xmlns:a16="http://schemas.microsoft.com/office/drawing/2014/main" id="{5BF7E216-0474-2140-A563-52E469A0E95E}"/>
              </a:ext>
            </a:extLst>
          </p:cNvPr>
          <p:cNvSpPr txBox="1">
            <a:spLocks noChangeArrowheads="1"/>
          </p:cNvSpPr>
          <p:nvPr/>
        </p:nvSpPr>
        <p:spPr bwMode="auto">
          <a:xfrm>
            <a:off x="993405" y="6347066"/>
            <a:ext cx="10217889"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2400" b="1" dirty="0">
                <a:solidFill>
                  <a:prstClr val="white"/>
                </a:solidFill>
                <a:latin typeface="Arial" panose="020B0604020202020204" pitchFamily="34" charset="0"/>
              </a:rPr>
              <a:t>Recording &amp; slides (English/Spanish) will be available at cvnl.org</a:t>
            </a:r>
          </a:p>
        </p:txBody>
      </p:sp>
    </p:spTree>
    <p:extLst>
      <p:ext uri="{BB962C8B-B14F-4D97-AF65-F5344CB8AC3E}">
        <p14:creationId xmlns:p14="http://schemas.microsoft.com/office/powerpoint/2010/main" val="2101816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8099" y="5172160"/>
            <a:ext cx="5822373"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dirty="0">
              <a:solidFill>
                <a:prstClr val="black"/>
              </a:solidFill>
              <a:latin typeface="Calibri"/>
            </a:endParaRPr>
          </a:p>
        </p:txBody>
      </p:sp>
      <p:sp>
        <p:nvSpPr>
          <p:cNvPr id="8" name="Slide Number Placeholder 1">
            <a:extLst>
              <a:ext uri="{FF2B5EF4-FFF2-40B4-BE49-F238E27FC236}">
                <a16:creationId xmlns:a16="http://schemas.microsoft.com/office/drawing/2014/main" id="{75EEAEE4-3B89-E744-87D9-025F91CF06F4}"/>
              </a:ext>
            </a:extLst>
          </p:cNvPr>
          <p:cNvSpPr txBox="1">
            <a:spLocks/>
          </p:cNvSpPr>
          <p:nvPr/>
        </p:nvSpPr>
        <p:spPr>
          <a:xfrm>
            <a:off x="10696575" y="6516927"/>
            <a:ext cx="1371600" cy="304801"/>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D03446-0D5C-433F-B53F-A027E82A581A}" type="slidenum">
              <a:rPr kumimoji="0" lang="en-US" sz="1000" b="0" i="0" u="none" strike="noStrike" kern="1200" cap="none" spc="0" normalizeH="0" baseline="0" noProof="0" dirty="0" smtClean="0">
                <a:ln>
                  <a:solidFill>
                    <a:schemeClr val="bg1"/>
                  </a:solidFill>
                </a:ln>
                <a:solidFill>
                  <a:schemeClr val="bg1"/>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000" b="0" i="0" u="none" strike="noStrike" kern="1200" cap="none" spc="0" normalizeH="0" baseline="0" noProof="0" dirty="0">
              <a:ln>
                <a:solidFill>
                  <a:schemeClr val="bg1"/>
                </a:solidFill>
              </a:ln>
              <a:solidFill>
                <a:schemeClr val="bg1"/>
              </a:solidFill>
              <a:effectLst/>
              <a:uLnTx/>
              <a:uFillTx/>
              <a:latin typeface="Calibri" pitchFamily="34" charset="0"/>
              <a:ea typeface="+mn-ea"/>
              <a:cs typeface="Arial" pitchFamily="34" charset="0"/>
            </a:endParaRPr>
          </a:p>
        </p:txBody>
      </p:sp>
      <p:sp>
        <p:nvSpPr>
          <p:cNvPr id="10" name="TextBox 2">
            <a:extLst>
              <a:ext uri="{FF2B5EF4-FFF2-40B4-BE49-F238E27FC236}">
                <a16:creationId xmlns:a16="http://schemas.microsoft.com/office/drawing/2014/main" id="{E1801773-8143-E44C-A38D-E5D41949B76E}"/>
              </a:ext>
            </a:extLst>
          </p:cNvPr>
          <p:cNvSpPr txBox="1">
            <a:spLocks noChangeArrowheads="1"/>
          </p:cNvSpPr>
          <p:nvPr/>
        </p:nvSpPr>
        <p:spPr bwMode="auto">
          <a:xfrm>
            <a:off x="804472" y="1659285"/>
            <a:ext cx="1058305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Support for this webinar generously provided by…</a:t>
            </a:r>
          </a:p>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4200" b="1" i="0" u="none" strike="noStrike" kern="1200" cap="none" spc="0" normalizeH="0" baseline="0" noProof="0" dirty="0">
                <a:ln>
                  <a:noFill/>
                </a:ln>
                <a:solidFill>
                  <a:srgbClr val="CB6015"/>
                </a:solidFill>
                <a:effectLst/>
                <a:uLnTx/>
                <a:uFillTx/>
                <a:latin typeface="Arial" panose="020B0604020202020204" pitchFamily="34" charset="0"/>
                <a:ea typeface="MS PGothic" panose="020B0600070205080204" pitchFamily="34" charset="-128"/>
                <a:cs typeface="Arial" panose="020B0604020202020204" pitchFamily="34" charset="0"/>
              </a:rPr>
              <a:t>Ginnie &amp; Peter Haas Jr. Family Fund,</a:t>
            </a:r>
          </a:p>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4200" b="1" i="0" u="none" strike="noStrike" kern="1200" cap="none" spc="0" normalizeH="0" baseline="0" noProof="0" dirty="0">
                <a:ln>
                  <a:noFill/>
                </a:ln>
                <a:solidFill>
                  <a:srgbClr val="CB6015"/>
                </a:solidFill>
                <a:effectLst/>
                <a:uLnTx/>
                <a:uFillTx/>
                <a:latin typeface="Arial" panose="020B0604020202020204" pitchFamily="34" charset="0"/>
                <a:ea typeface="MS PGothic" panose="020B0600070205080204" pitchFamily="34" charset="-128"/>
                <a:cs typeface="Arial" panose="020B0604020202020204" pitchFamily="34" charset="0"/>
              </a:rPr>
              <a:t>Marin Community Foundation,</a:t>
            </a:r>
            <a:br>
              <a:rPr kumimoji="0" lang="en-US" altLang="en-US" sz="4200" b="1" i="0" u="none" strike="noStrike" kern="1200" cap="none" spc="0" normalizeH="0" baseline="0" noProof="0" dirty="0">
                <a:ln>
                  <a:noFill/>
                </a:ln>
                <a:solidFill>
                  <a:srgbClr val="CB6015"/>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altLang="en-US" sz="4200" b="1" i="0" u="none" strike="noStrike" kern="1200" cap="none" spc="0" normalizeH="0" baseline="0" noProof="0" dirty="0">
                <a:ln>
                  <a:noFill/>
                </a:ln>
                <a:solidFill>
                  <a:srgbClr val="CB6015"/>
                </a:solidFill>
                <a:effectLst/>
                <a:uLnTx/>
                <a:uFillTx/>
                <a:latin typeface="Arial" panose="020B0604020202020204" pitchFamily="34" charset="0"/>
                <a:ea typeface="MS PGothic" panose="020B0600070205080204" pitchFamily="34" charset="-128"/>
                <a:cs typeface="Arial" panose="020B0604020202020204" pitchFamily="34" charset="0"/>
              </a:rPr>
              <a:t>Community Foundation Sonoma County,</a:t>
            </a:r>
            <a:br>
              <a:rPr kumimoji="0" lang="en-US" altLang="en-US" sz="4200" b="1" i="0" u="none" strike="noStrike" kern="1200" cap="none" spc="0" normalizeH="0" baseline="0" noProof="0" dirty="0">
                <a:ln>
                  <a:noFill/>
                </a:ln>
                <a:solidFill>
                  <a:srgbClr val="CB6015"/>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altLang="en-US" i="1"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and</a:t>
            </a:r>
            <a:r>
              <a:rPr kumimoji="0" lang="en-US" altLang="en-US" sz="4200" b="1" i="0" u="none" strike="noStrike" kern="1200" cap="none" spc="0" normalizeH="0" baseline="0" noProof="0" dirty="0">
                <a:ln>
                  <a:noFill/>
                </a:ln>
                <a:solidFill>
                  <a:srgbClr val="CB6015"/>
                </a:solidFill>
                <a:effectLst/>
                <a:uLnTx/>
                <a:uFillTx/>
                <a:latin typeface="Arial" panose="020B0604020202020204" pitchFamily="34" charset="0"/>
                <a:ea typeface="MS PGothic" panose="020B0600070205080204" pitchFamily="34" charset="-128"/>
                <a:cs typeface="Arial" panose="020B0604020202020204" pitchFamily="34" charset="0"/>
              </a:rPr>
              <a:t> Solano Community Foundation</a:t>
            </a:r>
          </a:p>
        </p:txBody>
      </p:sp>
    </p:spTree>
    <p:extLst>
      <p:ext uri="{BB962C8B-B14F-4D97-AF65-F5344CB8AC3E}">
        <p14:creationId xmlns:p14="http://schemas.microsoft.com/office/powerpoint/2010/main" val="1783942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59CFD5-447D-4A4D-9CB1-644C5BB681D6}"/>
              </a:ext>
            </a:extLst>
          </p:cNvPr>
          <p:cNvSpPr/>
          <p:nvPr/>
        </p:nvSpPr>
        <p:spPr>
          <a:xfrm>
            <a:off x="131857" y="5513332"/>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274681B-0F20-4498-9C4D-6F8980BC0622}"/>
              </a:ext>
            </a:extLst>
          </p:cNvPr>
          <p:cNvSpPr>
            <a:spLocks noGrp="1" noChangeArrowheads="1"/>
          </p:cNvSpPr>
          <p:nvPr>
            <p:ph type="ctrTitle"/>
          </p:nvPr>
        </p:nvSpPr>
        <p:spPr>
          <a:xfrm>
            <a:off x="1866900" y="207316"/>
            <a:ext cx="8458200" cy="476250"/>
          </a:xfrm>
        </p:spPr>
        <p:txBody>
          <a:bodyPr>
            <a:noAutofit/>
          </a:bodyPr>
          <a:lstStyle/>
          <a:p>
            <a:pPr eaLnBrk="1" hangingPunct="1">
              <a:defRPr/>
            </a:pPr>
            <a:r>
              <a:rPr lang="en-US" altLang="en-US" sz="4600" b="1" dirty="0">
                <a:solidFill>
                  <a:srgbClr val="E46C0A"/>
                </a:solidFill>
                <a:effectLst>
                  <a:outerShdw blurRad="38100" dist="38100" dir="2700000" algn="tl">
                    <a:srgbClr val="C0C0C0"/>
                  </a:outerShdw>
                </a:effectLst>
                <a:latin typeface="Arial" panose="020B0604020202020204" pitchFamily="34" charset="0"/>
                <a:cs typeface="Arial" panose="020B0604020202020204" pitchFamily="34" charset="0"/>
              </a:rPr>
              <a:t>Tech Tips</a:t>
            </a:r>
          </a:p>
        </p:txBody>
      </p:sp>
      <p:sp>
        <p:nvSpPr>
          <p:cNvPr id="27" name="Rectangle 26">
            <a:extLst>
              <a:ext uri="{FF2B5EF4-FFF2-40B4-BE49-F238E27FC236}">
                <a16:creationId xmlns:a16="http://schemas.microsoft.com/office/drawing/2014/main" id="{BCBFF02A-DAB0-7345-86E8-134D47531579}"/>
              </a:ext>
            </a:extLst>
          </p:cNvPr>
          <p:cNvSpPr/>
          <p:nvPr/>
        </p:nvSpPr>
        <p:spPr>
          <a:xfrm>
            <a:off x="131857" y="5513332"/>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Rectangle 7">
            <a:extLst>
              <a:ext uri="{FF2B5EF4-FFF2-40B4-BE49-F238E27FC236}">
                <a16:creationId xmlns:a16="http://schemas.microsoft.com/office/drawing/2014/main" id="{1227C58A-BFCF-664A-9FF8-7BAE519185EC}"/>
              </a:ext>
            </a:extLst>
          </p:cNvPr>
          <p:cNvSpPr txBox="1">
            <a:spLocks noChangeArrowheads="1"/>
          </p:cNvSpPr>
          <p:nvPr/>
        </p:nvSpPr>
        <p:spPr bwMode="auto">
          <a:xfrm>
            <a:off x="990600" y="990600"/>
            <a:ext cx="766341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914400" fontAlgn="auto">
              <a:spcBef>
                <a:spcPts val="0"/>
              </a:spcBef>
              <a:spcAft>
                <a:spcPct val="50000"/>
              </a:spcAft>
              <a:defRPr/>
            </a:pPr>
            <a:br>
              <a:rPr lang="en-US" altLang="en-US" sz="2400" b="1">
                <a:solidFill>
                  <a:srgbClr val="FF6600"/>
                </a:solidFill>
                <a:effectLst>
                  <a:outerShdw blurRad="38100" dist="38100" dir="2700000" algn="tl">
                    <a:srgbClr val="C0C0C0"/>
                  </a:outerShdw>
                </a:effectLst>
                <a:latin typeface="Arial" panose="020B0604020202020204" pitchFamily="34" charset="0"/>
                <a:cs typeface="Arial" panose="020B0604020202020204" pitchFamily="34" charset="0"/>
              </a:rPr>
            </a:br>
            <a:endParaRPr lang="en-US" altLang="en-US" sz="1600" b="1" dirty="0">
              <a:solidFill>
                <a:srgbClr val="E46C0A"/>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25" name="Rectangle 4">
            <a:extLst>
              <a:ext uri="{FF2B5EF4-FFF2-40B4-BE49-F238E27FC236}">
                <a16:creationId xmlns:a16="http://schemas.microsoft.com/office/drawing/2014/main" id="{B1E47F16-0DCA-F44D-8B95-7E00444F5BAA}"/>
              </a:ext>
            </a:extLst>
          </p:cNvPr>
          <p:cNvSpPr txBox="1">
            <a:spLocks noChangeArrowheads="1"/>
          </p:cNvSpPr>
          <p:nvPr/>
        </p:nvSpPr>
        <p:spPr bwMode="auto">
          <a:xfrm>
            <a:off x="745054" y="5617550"/>
            <a:ext cx="7663417" cy="48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342900" fontAlgn="base">
              <a:lnSpc>
                <a:spcPct val="80000"/>
              </a:lnSpc>
              <a:spcAft>
                <a:spcPct val="0"/>
              </a:spcAft>
              <a:buNone/>
            </a:pPr>
            <a:r>
              <a:rPr lang="en-US" altLang="en-US" sz="1800" b="1" dirty="0">
                <a:solidFill>
                  <a:prstClr val="white"/>
                </a:solidFill>
                <a:latin typeface="Arial" panose="020B0604020202020204" pitchFamily="34" charset="0"/>
                <a:cs typeface="Arial" panose="020B0604020202020204" pitchFamily="34" charset="0"/>
              </a:rPr>
              <a:t>Recording &amp; slides will be available after the presentation at cvnl.org</a:t>
            </a:r>
          </a:p>
        </p:txBody>
      </p:sp>
      <p:sp>
        <p:nvSpPr>
          <p:cNvPr id="31" name="Rectangle 7">
            <a:extLst>
              <a:ext uri="{FF2B5EF4-FFF2-40B4-BE49-F238E27FC236}">
                <a16:creationId xmlns:a16="http://schemas.microsoft.com/office/drawing/2014/main" id="{56B8D76D-B28F-8947-9D73-6E44DC9BBE9F}"/>
              </a:ext>
            </a:extLst>
          </p:cNvPr>
          <p:cNvSpPr txBox="1">
            <a:spLocks noChangeArrowheads="1"/>
          </p:cNvSpPr>
          <p:nvPr/>
        </p:nvSpPr>
        <p:spPr bwMode="auto">
          <a:xfrm>
            <a:off x="990600" y="990600"/>
            <a:ext cx="766341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914400" fontAlgn="auto">
              <a:spcBef>
                <a:spcPts val="0"/>
              </a:spcBef>
              <a:spcAft>
                <a:spcPct val="50000"/>
              </a:spcAft>
              <a:defRPr/>
            </a:pPr>
            <a:br>
              <a:rPr lang="en-US" altLang="en-US" sz="2400" b="1">
                <a:solidFill>
                  <a:srgbClr val="FF6600"/>
                </a:solidFill>
                <a:effectLst>
                  <a:outerShdw blurRad="38100" dist="38100" dir="2700000" algn="tl">
                    <a:srgbClr val="C0C0C0"/>
                  </a:outerShdw>
                </a:effectLst>
                <a:latin typeface="Arial" panose="020B0604020202020204" pitchFamily="34" charset="0"/>
                <a:cs typeface="Arial" panose="020B0604020202020204" pitchFamily="34" charset="0"/>
              </a:rPr>
            </a:br>
            <a:endParaRPr lang="en-US" altLang="en-US" sz="1600" b="1" dirty="0">
              <a:solidFill>
                <a:srgbClr val="E46C0A"/>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32" name="Slide Number Placeholder 12">
            <a:extLst>
              <a:ext uri="{FF2B5EF4-FFF2-40B4-BE49-F238E27FC236}">
                <a16:creationId xmlns:a16="http://schemas.microsoft.com/office/drawing/2014/main" id="{B1829B0B-5654-B943-B022-EAAE0669DEC3}"/>
              </a:ext>
            </a:extLst>
          </p:cNvPr>
          <p:cNvSpPr>
            <a:spLocks noGrp="1"/>
          </p:cNvSpPr>
          <p:nvPr>
            <p:ph type="sldNum" sz="quarter" idx="12"/>
          </p:nvPr>
        </p:nvSpPr>
        <p:spPr>
          <a:xfrm>
            <a:off x="6553200" y="6356352"/>
            <a:ext cx="2133600" cy="365125"/>
          </a:xfrm>
        </p:spPr>
        <p:txBody>
          <a:bodyPr/>
          <a:lstStyle/>
          <a:p>
            <a:pPr>
              <a:defRPr/>
            </a:pPr>
            <a:fld id="{A88EB838-3465-40C0-A3AA-17949A9F74BC}" type="slidenum">
              <a:rPr lang="en-US" altLang="en-US" dirty="0" smtClean="0">
                <a:latin typeface="Arial" panose="020B0604020202020204" pitchFamily="34" charset="0"/>
                <a:cs typeface="Arial" panose="020B0604020202020204" pitchFamily="34" charset="0"/>
              </a:rPr>
              <a:pPr>
                <a:defRPr/>
              </a:pPr>
              <a:t>5</a:t>
            </a:fld>
            <a:endParaRPr lang="en-US" altLang="en-US" dirty="0">
              <a:latin typeface="Arial" panose="020B0604020202020204" pitchFamily="34" charset="0"/>
              <a:cs typeface="Arial" panose="020B0604020202020204" pitchFamily="34" charset="0"/>
            </a:endParaRPr>
          </a:p>
        </p:txBody>
      </p:sp>
      <p:pic>
        <p:nvPicPr>
          <p:cNvPr id="33" name="Picture 32" descr="Graphical user interface, application&#10;&#10;Description automatically generated">
            <a:extLst>
              <a:ext uri="{FF2B5EF4-FFF2-40B4-BE49-F238E27FC236}">
                <a16:creationId xmlns:a16="http://schemas.microsoft.com/office/drawing/2014/main" id="{E40A9293-E7A8-6E4D-854D-2AB99A5E1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1371600"/>
            <a:ext cx="2057400" cy="1854200"/>
          </a:xfrm>
          <a:prstGeom prst="rect">
            <a:avLst/>
          </a:prstGeom>
        </p:spPr>
      </p:pic>
      <p:pic>
        <p:nvPicPr>
          <p:cNvPr id="34" name="Picture 33" descr="A picture containing icon&#10;&#10;Description automatically generated">
            <a:extLst>
              <a:ext uri="{FF2B5EF4-FFF2-40B4-BE49-F238E27FC236}">
                <a16:creationId xmlns:a16="http://schemas.microsoft.com/office/drawing/2014/main" id="{899DF18B-3D3A-934C-999F-AB94110EBF4E}"/>
              </a:ext>
            </a:extLst>
          </p:cNvPr>
          <p:cNvPicPr>
            <a:picLocks noChangeAspect="1"/>
          </p:cNvPicPr>
          <p:nvPr/>
        </p:nvPicPr>
        <p:blipFill rotWithShape="1">
          <a:blip r:embed="rId5">
            <a:extLst>
              <a:ext uri="{28A0092B-C50C-407E-A947-70E740481C1C}">
                <a14:useLocalDpi xmlns:a14="http://schemas.microsoft.com/office/drawing/2010/main" val="0"/>
              </a:ext>
            </a:extLst>
          </a:blip>
          <a:srcRect l="4700"/>
          <a:stretch/>
        </p:blipFill>
        <p:spPr>
          <a:xfrm>
            <a:off x="1003945" y="1998844"/>
            <a:ext cx="2517452" cy="4102100"/>
          </a:xfrm>
          <a:prstGeom prst="rect">
            <a:avLst/>
          </a:prstGeom>
        </p:spPr>
      </p:pic>
      <p:sp>
        <p:nvSpPr>
          <p:cNvPr id="35" name="TextBox 34">
            <a:extLst>
              <a:ext uri="{FF2B5EF4-FFF2-40B4-BE49-F238E27FC236}">
                <a16:creationId xmlns:a16="http://schemas.microsoft.com/office/drawing/2014/main" id="{ABEEF6AC-E6DB-6045-AEA2-DF3060FC0CFB}"/>
              </a:ext>
            </a:extLst>
          </p:cNvPr>
          <p:cNvSpPr txBox="1"/>
          <p:nvPr/>
        </p:nvSpPr>
        <p:spPr>
          <a:xfrm>
            <a:off x="4248795" y="1582340"/>
            <a:ext cx="3694410" cy="3693319"/>
          </a:xfrm>
          <a:prstGeom prst="rect">
            <a:avLst/>
          </a:prstGeom>
          <a:noFill/>
        </p:spPr>
        <p:txBody>
          <a:bodyPr wrap="square" rtlCol="0">
            <a:spAutoFit/>
          </a:bodyPr>
          <a:lstStyle/>
          <a:p>
            <a:pPr algn="ct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View tab: </a:t>
            </a:r>
            <a:r>
              <a:rPr lang="en-US" dirty="0">
                <a:latin typeface="Arial" panose="020B0604020202020204" pitchFamily="34" charset="0"/>
                <a:cs typeface="Arial" panose="020B0604020202020204" pitchFamily="34" charset="0"/>
              </a:rPr>
              <a:t>Adjust your view to see the whole group, or just the active speaker</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Shared screen: </a:t>
            </a:r>
            <a:r>
              <a:rPr lang="en-US" dirty="0">
                <a:latin typeface="Arial" panose="020B0604020202020204" pitchFamily="34" charset="0"/>
                <a:cs typeface="Arial" panose="020B0604020202020204" pitchFamily="34" charset="0"/>
              </a:rPr>
              <a:t>When a screen is shared, drag the divider to view more people at once</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36" name="Right Arrow 35">
            <a:extLst>
              <a:ext uri="{FF2B5EF4-FFF2-40B4-BE49-F238E27FC236}">
                <a16:creationId xmlns:a16="http://schemas.microsoft.com/office/drawing/2014/main" id="{A8F54564-7A84-0A41-9D1B-8A52A3EC47E3}"/>
              </a:ext>
            </a:extLst>
          </p:cNvPr>
          <p:cNvSpPr/>
          <p:nvPr/>
        </p:nvSpPr>
        <p:spPr>
          <a:xfrm>
            <a:off x="7482579" y="2635185"/>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ight Arrow 36">
            <a:extLst>
              <a:ext uri="{FF2B5EF4-FFF2-40B4-BE49-F238E27FC236}">
                <a16:creationId xmlns:a16="http://schemas.microsoft.com/office/drawing/2014/main" id="{ACA58D55-419C-9148-ABE8-A03493E7F970}"/>
              </a:ext>
            </a:extLst>
          </p:cNvPr>
          <p:cNvSpPr/>
          <p:nvPr/>
        </p:nvSpPr>
        <p:spPr>
          <a:xfrm rot="10800000">
            <a:off x="4087558" y="477329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059FF1F0-258E-9649-9D0E-861C97A5898A}"/>
              </a:ext>
            </a:extLst>
          </p:cNvPr>
          <p:cNvSpPr txBox="1"/>
          <p:nvPr/>
        </p:nvSpPr>
        <p:spPr>
          <a:xfrm>
            <a:off x="-16099" y="5617550"/>
            <a:ext cx="168499" cy="369332"/>
          </a:xfrm>
          <a:prstGeom prst="rect">
            <a:avLst/>
          </a:prstGeom>
          <a:solidFill>
            <a:schemeClr val="bg1"/>
          </a:solidFill>
        </p:spPr>
        <p:txBody>
          <a:bodyPr wrap="square" rtlCol="0">
            <a:spAutoFit/>
          </a:bodyPr>
          <a:lstStyle/>
          <a:p>
            <a:endParaRPr lang="en-US" dirty="0">
              <a:solidFill>
                <a:schemeClr val="bg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17341DC8-0CCD-1C4F-B78C-1737A3734212}"/>
              </a:ext>
            </a:extLst>
          </p:cNvPr>
          <p:cNvSpPr txBox="1"/>
          <p:nvPr/>
        </p:nvSpPr>
        <p:spPr>
          <a:xfrm>
            <a:off x="-16099" y="4342420"/>
            <a:ext cx="168499"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97406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59CFD5-447D-4A4D-9CB1-644C5BB681D6}"/>
              </a:ext>
            </a:extLst>
          </p:cNvPr>
          <p:cNvSpPr/>
          <p:nvPr/>
        </p:nvSpPr>
        <p:spPr>
          <a:xfrm>
            <a:off x="131857" y="5513332"/>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274681B-0F20-4498-9C4D-6F8980BC0622}"/>
              </a:ext>
            </a:extLst>
          </p:cNvPr>
          <p:cNvSpPr>
            <a:spLocks noGrp="1" noChangeArrowheads="1"/>
          </p:cNvSpPr>
          <p:nvPr>
            <p:ph type="ctrTitle"/>
          </p:nvPr>
        </p:nvSpPr>
        <p:spPr>
          <a:xfrm>
            <a:off x="1866900" y="207316"/>
            <a:ext cx="8458200" cy="476250"/>
          </a:xfrm>
        </p:spPr>
        <p:txBody>
          <a:bodyPr>
            <a:noAutofit/>
          </a:bodyPr>
          <a:lstStyle/>
          <a:p>
            <a:pPr eaLnBrk="1" hangingPunct="1">
              <a:defRPr/>
            </a:pPr>
            <a:r>
              <a:rPr lang="en-US" altLang="en-US" sz="4600" b="1" dirty="0">
                <a:solidFill>
                  <a:srgbClr val="E46C0A"/>
                </a:solidFill>
                <a:effectLst>
                  <a:outerShdw blurRad="38100" dist="38100" dir="2700000" algn="tl">
                    <a:srgbClr val="C0C0C0"/>
                  </a:outerShdw>
                </a:effectLst>
                <a:latin typeface="Arial" panose="020B0604020202020204" pitchFamily="34" charset="0"/>
                <a:cs typeface="Arial" panose="020B0604020202020204" pitchFamily="34" charset="0"/>
              </a:rPr>
              <a:t>Tech Tips</a:t>
            </a:r>
          </a:p>
        </p:txBody>
      </p:sp>
      <p:sp>
        <p:nvSpPr>
          <p:cNvPr id="27" name="Rectangle 26">
            <a:extLst>
              <a:ext uri="{FF2B5EF4-FFF2-40B4-BE49-F238E27FC236}">
                <a16:creationId xmlns:a16="http://schemas.microsoft.com/office/drawing/2014/main" id="{BCBFF02A-DAB0-7345-86E8-134D47531579}"/>
              </a:ext>
            </a:extLst>
          </p:cNvPr>
          <p:cNvSpPr/>
          <p:nvPr/>
        </p:nvSpPr>
        <p:spPr>
          <a:xfrm>
            <a:off x="131857" y="5513332"/>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Rectangle 7">
            <a:extLst>
              <a:ext uri="{FF2B5EF4-FFF2-40B4-BE49-F238E27FC236}">
                <a16:creationId xmlns:a16="http://schemas.microsoft.com/office/drawing/2014/main" id="{1227C58A-BFCF-664A-9FF8-7BAE519185EC}"/>
              </a:ext>
            </a:extLst>
          </p:cNvPr>
          <p:cNvSpPr txBox="1">
            <a:spLocks noChangeArrowheads="1"/>
          </p:cNvSpPr>
          <p:nvPr/>
        </p:nvSpPr>
        <p:spPr bwMode="auto">
          <a:xfrm>
            <a:off x="990600" y="990600"/>
            <a:ext cx="766341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914400" fontAlgn="auto">
              <a:spcBef>
                <a:spcPts val="0"/>
              </a:spcBef>
              <a:spcAft>
                <a:spcPct val="50000"/>
              </a:spcAft>
              <a:defRPr/>
            </a:pPr>
            <a:br>
              <a:rPr lang="en-US" altLang="en-US" sz="2400" b="1">
                <a:solidFill>
                  <a:srgbClr val="FF6600"/>
                </a:solidFill>
                <a:effectLst>
                  <a:outerShdw blurRad="38100" dist="38100" dir="2700000" algn="tl">
                    <a:srgbClr val="C0C0C0"/>
                  </a:outerShdw>
                </a:effectLst>
                <a:latin typeface="Arial" panose="020B0604020202020204" pitchFamily="34" charset="0"/>
                <a:cs typeface="Arial" panose="020B0604020202020204" pitchFamily="34" charset="0"/>
              </a:rPr>
            </a:br>
            <a:endParaRPr lang="en-US" altLang="en-US" sz="1600" b="1" dirty="0">
              <a:solidFill>
                <a:srgbClr val="E46C0A"/>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25" name="Rectangle 4">
            <a:extLst>
              <a:ext uri="{FF2B5EF4-FFF2-40B4-BE49-F238E27FC236}">
                <a16:creationId xmlns:a16="http://schemas.microsoft.com/office/drawing/2014/main" id="{B1E47F16-0DCA-F44D-8B95-7E00444F5BAA}"/>
              </a:ext>
            </a:extLst>
          </p:cNvPr>
          <p:cNvSpPr txBox="1">
            <a:spLocks noChangeArrowheads="1"/>
          </p:cNvSpPr>
          <p:nvPr/>
        </p:nvSpPr>
        <p:spPr bwMode="auto">
          <a:xfrm>
            <a:off x="745054" y="5617550"/>
            <a:ext cx="7663417" cy="48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342900" fontAlgn="base">
              <a:lnSpc>
                <a:spcPct val="80000"/>
              </a:lnSpc>
              <a:spcAft>
                <a:spcPct val="0"/>
              </a:spcAft>
              <a:buNone/>
            </a:pPr>
            <a:r>
              <a:rPr lang="en-US" altLang="en-US" sz="1800" b="1" dirty="0">
                <a:solidFill>
                  <a:prstClr val="white"/>
                </a:solidFill>
                <a:latin typeface="Arial" panose="020B0604020202020204" pitchFamily="34" charset="0"/>
                <a:cs typeface="Arial" panose="020B0604020202020204" pitchFamily="34" charset="0"/>
              </a:rPr>
              <a:t>Recording &amp; slides will be available after the presentation at cvnl.org</a:t>
            </a:r>
          </a:p>
        </p:txBody>
      </p:sp>
      <p:pic>
        <p:nvPicPr>
          <p:cNvPr id="29" name="Picture 28" descr="A screenshot of a computer&#10;&#10;Description automatically generated with medium confidence">
            <a:extLst>
              <a:ext uri="{FF2B5EF4-FFF2-40B4-BE49-F238E27FC236}">
                <a16:creationId xmlns:a16="http://schemas.microsoft.com/office/drawing/2014/main" id="{8B43CB51-8DDB-9A43-8CF2-0CF942841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119940"/>
            <a:ext cx="9144000" cy="2388358"/>
          </a:xfrm>
          <a:prstGeom prst="rect">
            <a:avLst/>
          </a:prstGeom>
        </p:spPr>
      </p:pic>
      <p:pic>
        <p:nvPicPr>
          <p:cNvPr id="47" name="Picture 46" descr="Graphical user interface, text, application, chat or text message&#10;&#10;Description automatically generated">
            <a:extLst>
              <a:ext uri="{FF2B5EF4-FFF2-40B4-BE49-F238E27FC236}">
                <a16:creationId xmlns:a16="http://schemas.microsoft.com/office/drawing/2014/main" id="{B2789E0F-412B-504C-9AF4-4788F7A1BB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534" y="1678527"/>
            <a:ext cx="3169903" cy="3610433"/>
          </a:xfrm>
          <a:prstGeom prst="rect">
            <a:avLst/>
          </a:prstGeom>
        </p:spPr>
      </p:pic>
      <p:sp>
        <p:nvSpPr>
          <p:cNvPr id="48" name="TextBox 47">
            <a:extLst>
              <a:ext uri="{FF2B5EF4-FFF2-40B4-BE49-F238E27FC236}">
                <a16:creationId xmlns:a16="http://schemas.microsoft.com/office/drawing/2014/main" id="{832FA1B1-808B-2341-A592-E4F90B52A530}"/>
              </a:ext>
            </a:extLst>
          </p:cNvPr>
          <p:cNvSpPr txBox="1"/>
          <p:nvPr/>
        </p:nvSpPr>
        <p:spPr>
          <a:xfrm>
            <a:off x="7180347" y="1032196"/>
            <a:ext cx="4781417"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Participants tab: </a:t>
            </a:r>
            <a:r>
              <a:rPr lang="en-US" dirty="0">
                <a:latin typeface="Arial" panose="020B0604020202020204" pitchFamily="34" charset="0"/>
                <a:cs typeface="Arial" panose="020B0604020202020204" pitchFamily="34" charset="0"/>
              </a:rPr>
              <a:t>Add your organization’s name to your title</a:t>
            </a:r>
          </a:p>
        </p:txBody>
      </p:sp>
      <p:sp>
        <p:nvSpPr>
          <p:cNvPr id="49" name="TextBox 48">
            <a:extLst>
              <a:ext uri="{FF2B5EF4-FFF2-40B4-BE49-F238E27FC236}">
                <a16:creationId xmlns:a16="http://schemas.microsoft.com/office/drawing/2014/main" id="{3D4C2843-C62F-D644-8680-B45E408D3D3F}"/>
              </a:ext>
            </a:extLst>
          </p:cNvPr>
          <p:cNvSpPr txBox="1"/>
          <p:nvPr/>
        </p:nvSpPr>
        <p:spPr>
          <a:xfrm>
            <a:off x="16102" y="1012045"/>
            <a:ext cx="3886200"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Chat tab: </a:t>
            </a:r>
            <a:br>
              <a:rPr lang="en-US"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Ask your questions here!</a:t>
            </a:r>
          </a:p>
        </p:txBody>
      </p:sp>
      <p:sp>
        <p:nvSpPr>
          <p:cNvPr id="50" name="TextBox 49">
            <a:extLst>
              <a:ext uri="{FF2B5EF4-FFF2-40B4-BE49-F238E27FC236}">
                <a16:creationId xmlns:a16="http://schemas.microsoft.com/office/drawing/2014/main" id="{982ED9F5-2AAE-5F41-9F84-5A8BDD97F1BF}"/>
              </a:ext>
            </a:extLst>
          </p:cNvPr>
          <p:cNvSpPr txBox="1"/>
          <p:nvPr/>
        </p:nvSpPr>
        <p:spPr>
          <a:xfrm>
            <a:off x="5554660" y="3452898"/>
            <a:ext cx="6428342"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Reactions tab: </a:t>
            </a:r>
            <a:r>
              <a:rPr lang="en-US" dirty="0">
                <a:latin typeface="Arial" panose="020B0604020202020204" pitchFamily="34" charset="0"/>
                <a:cs typeface="Arial" panose="020B0604020202020204" pitchFamily="34" charset="0"/>
              </a:rPr>
              <a:t>Share a heart or some applause to show your reactions throughout the presentation</a:t>
            </a:r>
          </a:p>
        </p:txBody>
      </p:sp>
      <p:sp>
        <p:nvSpPr>
          <p:cNvPr id="51" name="TextBox 50">
            <a:extLst>
              <a:ext uri="{FF2B5EF4-FFF2-40B4-BE49-F238E27FC236}">
                <a16:creationId xmlns:a16="http://schemas.microsoft.com/office/drawing/2014/main" id="{B333ED95-7E43-E540-9D98-1CC0C04EC8C5}"/>
              </a:ext>
            </a:extLst>
          </p:cNvPr>
          <p:cNvSpPr txBox="1"/>
          <p:nvPr/>
        </p:nvSpPr>
        <p:spPr>
          <a:xfrm>
            <a:off x="7062142" y="886763"/>
            <a:ext cx="4899622" cy="2408181"/>
          </a:xfrm>
          <a:prstGeom prst="rect">
            <a:avLst/>
          </a:prstGeom>
          <a:noFill/>
          <a:ln w="19050">
            <a:solidFill>
              <a:schemeClr val="tx1"/>
            </a:solidFill>
          </a:ln>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0818A454-732E-AC49-8302-86353B83ED62}"/>
              </a:ext>
            </a:extLst>
          </p:cNvPr>
          <p:cNvSpPr txBox="1"/>
          <p:nvPr/>
        </p:nvSpPr>
        <p:spPr>
          <a:xfrm>
            <a:off x="0" y="949155"/>
            <a:ext cx="4037339" cy="4572046"/>
          </a:xfrm>
          <a:prstGeom prst="rect">
            <a:avLst/>
          </a:prstGeom>
          <a:noFill/>
          <a:ln w="19050">
            <a:solidFill>
              <a:schemeClr val="tx1"/>
            </a:solidFill>
          </a:ln>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947B9789-E31E-F145-AE13-F9ED4637E2F3}"/>
              </a:ext>
            </a:extLst>
          </p:cNvPr>
          <p:cNvSpPr txBox="1"/>
          <p:nvPr/>
        </p:nvSpPr>
        <p:spPr>
          <a:xfrm>
            <a:off x="5502053" y="3429000"/>
            <a:ext cx="6459711" cy="3004997"/>
          </a:xfrm>
          <a:prstGeom prst="rect">
            <a:avLst/>
          </a:prstGeom>
          <a:noFill/>
          <a:ln w="19050">
            <a:solidFill>
              <a:schemeClr val="tx1"/>
            </a:solidFill>
          </a:ln>
        </p:spPr>
        <p:txBody>
          <a:bodyPr wrap="square" rtlCol="0">
            <a:spAutoFit/>
          </a:bodyPr>
          <a:lstStyle/>
          <a:p>
            <a:endParaRPr lang="en-US" dirty="0">
              <a:latin typeface="Arial" panose="020B0604020202020204" pitchFamily="34" charset="0"/>
              <a:cs typeface="Arial" panose="020B0604020202020204" pitchFamily="34" charset="0"/>
            </a:endParaRP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9254E80B-122D-6F4D-AC7F-1CDD2F1B429E}"/>
              </a:ext>
            </a:extLst>
          </p:cNvPr>
          <p:cNvPicPr>
            <a:picLocks noChangeAspect="1"/>
          </p:cNvPicPr>
          <p:nvPr/>
        </p:nvPicPr>
        <p:blipFill rotWithShape="1">
          <a:blip r:embed="rId6">
            <a:extLst>
              <a:ext uri="{28A0092B-C50C-407E-A947-70E740481C1C}">
                <a14:useLocalDpi xmlns:a14="http://schemas.microsoft.com/office/drawing/2010/main" val="0"/>
              </a:ext>
            </a:extLst>
          </a:blip>
          <a:srcRect t="5415" b="4236"/>
          <a:stretch/>
        </p:blipFill>
        <p:spPr>
          <a:xfrm>
            <a:off x="7450158" y="1651614"/>
            <a:ext cx="4375763" cy="1581388"/>
          </a:xfrm>
          <a:prstGeom prst="rect">
            <a:avLst/>
          </a:prstGeom>
        </p:spPr>
      </p:pic>
    </p:spTree>
    <p:extLst>
      <p:ext uri="{BB962C8B-B14F-4D97-AF65-F5344CB8AC3E}">
        <p14:creationId xmlns:p14="http://schemas.microsoft.com/office/powerpoint/2010/main" val="192076506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7"/>
          <p:cNvSpPr>
            <a:spLocks noGrp="1" noChangeArrowheads="1"/>
          </p:cNvSpPr>
          <p:nvPr>
            <p:ph type="ctrTitle"/>
          </p:nvPr>
        </p:nvSpPr>
        <p:spPr>
          <a:xfrm>
            <a:off x="558855" y="889408"/>
            <a:ext cx="11084326" cy="944343"/>
          </a:xfrm>
        </p:spPr>
        <p:txBody>
          <a:bodyPr>
            <a:noAutofit/>
          </a:bodyPr>
          <a:lstStyle/>
          <a:p>
            <a:pPr eaLnBrk="1" hangingPunct="1">
              <a:defRPr/>
            </a:pPr>
            <a:r>
              <a:rPr lang="en-US" altLang="en-US" sz="3200" b="1" dirty="0">
                <a:solidFill>
                  <a:srgbClr val="FF6600"/>
                </a:solidFill>
                <a:effectLst>
                  <a:outerShdw blurRad="38100" dist="38100" dir="2700000" algn="tl">
                    <a:srgbClr val="C0C0C0"/>
                  </a:outerShdw>
                </a:effectLst>
                <a:latin typeface="Arial" panose="020B0604020202020204" pitchFamily="34" charset="0"/>
              </a:rPr>
              <a:t>Mental Health and Employee Well-Being </a:t>
            </a:r>
            <a:br>
              <a:rPr lang="en-US" altLang="en-US" sz="3200" b="1" dirty="0">
                <a:solidFill>
                  <a:srgbClr val="FF6600"/>
                </a:solidFill>
                <a:effectLst>
                  <a:outerShdw blurRad="38100" dist="38100" dir="2700000" algn="tl">
                    <a:srgbClr val="C0C0C0"/>
                  </a:outerShdw>
                </a:effectLst>
                <a:latin typeface="Arial" panose="020B0604020202020204" pitchFamily="34" charset="0"/>
              </a:rPr>
            </a:br>
            <a:r>
              <a:rPr lang="en-US" altLang="en-US" sz="3200" b="1" dirty="0">
                <a:solidFill>
                  <a:srgbClr val="FF6600"/>
                </a:solidFill>
                <a:effectLst>
                  <a:outerShdw blurRad="38100" dist="38100" dir="2700000" algn="tl">
                    <a:srgbClr val="C0C0C0"/>
                  </a:outerShdw>
                </a:effectLst>
                <a:latin typeface="Arial" panose="020B0604020202020204" pitchFamily="34" charset="0"/>
              </a:rPr>
              <a:t>During Covid-19</a:t>
            </a:r>
            <a:endParaRPr lang="en-US" altLang="en-US" sz="3000" b="1" dirty="0">
              <a:solidFill>
                <a:srgbClr val="E46C0A"/>
              </a:solidFill>
              <a:effectLst>
                <a:outerShdw blurRad="38100" dist="38100" dir="2700000" algn="tl">
                  <a:srgbClr val="C0C0C0"/>
                </a:outerShdw>
              </a:effectLst>
              <a:latin typeface="Arial" panose="020B0604020202020204" pitchFamily="34" charset="0"/>
            </a:endParaRPr>
          </a:p>
        </p:txBody>
      </p:sp>
      <p:sp>
        <p:nvSpPr>
          <p:cNvPr id="3" name="Rectangle 2"/>
          <p:cNvSpPr/>
          <p:nvPr/>
        </p:nvSpPr>
        <p:spPr>
          <a:xfrm>
            <a:off x="110836" y="5181601"/>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dirty="0">
              <a:solidFill>
                <a:prstClr val="black"/>
              </a:solidFill>
              <a:latin typeface="Calibri"/>
            </a:endParaRPr>
          </a:p>
        </p:txBody>
      </p:sp>
      <p:sp>
        <p:nvSpPr>
          <p:cNvPr id="15" name="Rectangle 4">
            <a:extLst>
              <a:ext uri="{FF2B5EF4-FFF2-40B4-BE49-F238E27FC236}">
                <a16:creationId xmlns:a16="http://schemas.microsoft.com/office/drawing/2014/main" id="{7B2F625C-6E02-4276-B988-ED3D26FDB5A2}"/>
              </a:ext>
            </a:extLst>
          </p:cNvPr>
          <p:cNvSpPr txBox="1">
            <a:spLocks noChangeArrowheads="1"/>
          </p:cNvSpPr>
          <p:nvPr/>
        </p:nvSpPr>
        <p:spPr bwMode="auto">
          <a:xfrm>
            <a:off x="949596" y="4596975"/>
            <a:ext cx="3238461" cy="55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1400" b="1" dirty="0">
                <a:latin typeface="Arial"/>
                <a:ea typeface="MS PGothic"/>
                <a:cs typeface="Arial"/>
              </a:rPr>
              <a:t>Dr. Jei Africa</a:t>
            </a:r>
          </a:p>
          <a:p>
            <a:pPr algn="ctr" defTabSz="457200" fontAlgn="base">
              <a:lnSpc>
                <a:spcPct val="80000"/>
              </a:lnSpc>
              <a:spcAft>
                <a:spcPct val="0"/>
              </a:spcAft>
              <a:buNone/>
            </a:pPr>
            <a:r>
              <a:rPr lang="en-US" altLang="en-US" sz="1400" dirty="0">
                <a:solidFill>
                  <a:prstClr val="black"/>
                </a:solidFill>
                <a:latin typeface="Arial" panose="020B0604020202020204" pitchFamily="34" charset="0"/>
              </a:rPr>
              <a:t>Director, Behavioral Health &amp; Recovery Services </a:t>
            </a:r>
          </a:p>
          <a:p>
            <a:pPr algn="ctr" defTabSz="457200" fontAlgn="base">
              <a:lnSpc>
                <a:spcPct val="80000"/>
              </a:lnSpc>
              <a:spcAft>
                <a:spcPct val="0"/>
              </a:spcAft>
              <a:buNone/>
            </a:pPr>
            <a:r>
              <a:rPr lang="en-US" altLang="en-US" sz="1400" dirty="0">
                <a:latin typeface="Arial"/>
                <a:ea typeface="MS PGothic"/>
                <a:cs typeface="Arial"/>
              </a:rPr>
              <a:t>Marin County Health and Human Services</a:t>
            </a:r>
          </a:p>
        </p:txBody>
      </p:sp>
      <p:sp>
        <p:nvSpPr>
          <p:cNvPr id="13" name="Rectangle 4">
            <a:extLst>
              <a:ext uri="{FF2B5EF4-FFF2-40B4-BE49-F238E27FC236}">
                <a16:creationId xmlns:a16="http://schemas.microsoft.com/office/drawing/2014/main" id="{A45F1BD4-C1DA-414E-AF4F-0CB8B32230CB}"/>
              </a:ext>
            </a:extLst>
          </p:cNvPr>
          <p:cNvSpPr txBox="1">
            <a:spLocks noChangeArrowheads="1"/>
          </p:cNvSpPr>
          <p:nvPr/>
        </p:nvSpPr>
        <p:spPr bwMode="auto">
          <a:xfrm>
            <a:off x="4188252" y="4684325"/>
            <a:ext cx="3335361" cy="46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1400" b="1" dirty="0">
                <a:latin typeface="Arial"/>
                <a:ea typeface="MS PGothic"/>
                <a:cs typeface="Arial"/>
              </a:rPr>
              <a:t>Kim Brown Sims, RN </a:t>
            </a:r>
            <a:endParaRPr lang="en-US" altLang="en-US" sz="1400" b="1" dirty="0">
              <a:solidFill>
                <a:prstClr val="black"/>
              </a:solidFill>
              <a:latin typeface="Arial" panose="020B0604020202020204" pitchFamily="34" charset="0"/>
            </a:endParaRPr>
          </a:p>
          <a:p>
            <a:pPr algn="ctr" defTabSz="457200" fontAlgn="base">
              <a:lnSpc>
                <a:spcPct val="80000"/>
              </a:lnSpc>
              <a:spcAft>
                <a:spcPct val="0"/>
              </a:spcAft>
              <a:buNone/>
            </a:pPr>
            <a:r>
              <a:rPr lang="en-US" altLang="en-US" sz="1400" dirty="0">
                <a:solidFill>
                  <a:prstClr val="black"/>
                </a:solidFill>
                <a:latin typeface="Arial" panose="020B0604020202020204" pitchFamily="34" charset="0"/>
              </a:rPr>
              <a:t>CEO &amp; Founder</a:t>
            </a:r>
          </a:p>
          <a:p>
            <a:pPr algn="ctr" defTabSz="457200" fontAlgn="base">
              <a:lnSpc>
                <a:spcPct val="80000"/>
              </a:lnSpc>
              <a:spcAft>
                <a:spcPct val="0"/>
              </a:spcAft>
              <a:buNone/>
            </a:pPr>
            <a:r>
              <a:rPr lang="en-US" altLang="en-US" sz="1400" dirty="0">
                <a:solidFill>
                  <a:prstClr val="black"/>
                </a:solidFill>
                <a:latin typeface="Arial" panose="020B0604020202020204" pitchFamily="34" charset="0"/>
              </a:rPr>
              <a:t>KBS Leadership Consulting</a:t>
            </a:r>
          </a:p>
          <a:p>
            <a:pPr algn="ctr" defTabSz="457200">
              <a:lnSpc>
                <a:spcPct val="80000"/>
              </a:lnSpc>
              <a:spcAft>
                <a:spcPct val="0"/>
              </a:spcAft>
              <a:buNone/>
            </a:pPr>
            <a:r>
              <a:rPr lang="en-US" altLang="en-US" sz="1400" dirty="0">
                <a:latin typeface="Arial"/>
                <a:ea typeface="MS PGothic"/>
                <a:cs typeface="Arial"/>
              </a:rPr>
              <a:t>Board President, Mentis Napa</a:t>
            </a:r>
            <a:endParaRPr lang="en-US" altLang="en-US" sz="1400" dirty="0">
              <a:latin typeface="Arial" panose="020B0604020202020204" pitchFamily="34" charset="0"/>
              <a:cs typeface="Arial"/>
            </a:endParaRPr>
          </a:p>
        </p:txBody>
      </p:sp>
      <p:sp>
        <p:nvSpPr>
          <p:cNvPr id="17" name="TextBox 16">
            <a:extLst>
              <a:ext uri="{FF2B5EF4-FFF2-40B4-BE49-F238E27FC236}">
                <a16:creationId xmlns:a16="http://schemas.microsoft.com/office/drawing/2014/main" id="{6E78CB83-7E80-4840-923D-0DC7349DE9B8}"/>
              </a:ext>
            </a:extLst>
          </p:cNvPr>
          <p:cNvSpPr txBox="1"/>
          <p:nvPr/>
        </p:nvSpPr>
        <p:spPr>
          <a:xfrm>
            <a:off x="7693339" y="4633789"/>
            <a:ext cx="2318657" cy="738664"/>
          </a:xfrm>
          <a:prstGeom prst="rect">
            <a:avLst/>
          </a:prstGeom>
          <a:noFill/>
        </p:spPr>
        <p:txBody>
          <a:bodyPr wrap="square" lIns="91440" tIns="45720" rIns="91440" bIns="45720" rtlCol="0" anchor="t">
            <a:spAutoFit/>
          </a:bodyPr>
          <a:lstStyle/>
          <a:p>
            <a:pPr algn="ctr"/>
            <a:r>
              <a:rPr lang="en-US" sz="1400" b="1" dirty="0">
                <a:latin typeface="Arial"/>
                <a:cs typeface="Arial"/>
              </a:rPr>
              <a:t>Rob Weiss, LCSW</a:t>
            </a:r>
            <a:endParaRPr lang="en-US" sz="1400" b="1"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Executive Director</a:t>
            </a:r>
          </a:p>
          <a:p>
            <a:pPr algn="ctr"/>
            <a:r>
              <a:rPr lang="en-US" sz="1400" dirty="0">
                <a:latin typeface="Arial" panose="020B0604020202020204" pitchFamily="34" charset="0"/>
                <a:cs typeface="Arial" panose="020B0604020202020204" pitchFamily="34" charset="0"/>
              </a:rPr>
              <a:t>Mentis Napa</a:t>
            </a:r>
          </a:p>
        </p:txBody>
      </p:sp>
      <p:pic>
        <p:nvPicPr>
          <p:cNvPr id="4" name="Picture 5" descr="A picture containing Teams&#10;&#10;Description automatically generated">
            <a:extLst>
              <a:ext uri="{FF2B5EF4-FFF2-40B4-BE49-F238E27FC236}">
                <a16:creationId xmlns:a16="http://schemas.microsoft.com/office/drawing/2014/main" id="{CEF19CB5-B81B-43EF-B367-9A96652FC794}"/>
              </a:ext>
            </a:extLst>
          </p:cNvPr>
          <p:cNvPicPr>
            <a:picLocks noChangeAspect="1"/>
          </p:cNvPicPr>
          <p:nvPr/>
        </p:nvPicPr>
        <p:blipFill>
          <a:blip r:embed="rId4"/>
          <a:stretch>
            <a:fillRect/>
          </a:stretch>
        </p:blipFill>
        <p:spPr>
          <a:xfrm>
            <a:off x="108151" y="1478142"/>
            <a:ext cx="5263660" cy="3479797"/>
          </a:xfrm>
          <a:prstGeom prst="rect">
            <a:avLst/>
          </a:prstGeom>
        </p:spPr>
      </p:pic>
      <p:pic>
        <p:nvPicPr>
          <p:cNvPr id="6" name="Picture 8" descr="A picture containing dark, light, window&#10;&#10;Description automatically generated">
            <a:extLst>
              <a:ext uri="{FF2B5EF4-FFF2-40B4-BE49-F238E27FC236}">
                <a16:creationId xmlns:a16="http://schemas.microsoft.com/office/drawing/2014/main" id="{C39A578D-AE85-4385-B588-6EFD74662EF4}"/>
              </a:ext>
            </a:extLst>
          </p:cNvPr>
          <p:cNvPicPr>
            <a:picLocks noChangeAspect="1"/>
          </p:cNvPicPr>
          <p:nvPr/>
        </p:nvPicPr>
        <p:blipFill>
          <a:blip r:embed="rId5"/>
          <a:stretch>
            <a:fillRect/>
          </a:stretch>
        </p:blipFill>
        <p:spPr>
          <a:xfrm>
            <a:off x="3194883" y="1793976"/>
            <a:ext cx="5148958" cy="3426930"/>
          </a:xfrm>
          <a:prstGeom prst="rect">
            <a:avLst/>
          </a:prstGeom>
        </p:spPr>
      </p:pic>
      <p:pic>
        <p:nvPicPr>
          <p:cNvPr id="9" name="Picture 11" descr="A picture containing holding, person, umbrella, light&#10;&#10;Description automatically generated">
            <a:extLst>
              <a:ext uri="{FF2B5EF4-FFF2-40B4-BE49-F238E27FC236}">
                <a16:creationId xmlns:a16="http://schemas.microsoft.com/office/drawing/2014/main" id="{DA621D3D-A14A-416B-9CE2-7BD005B5044C}"/>
              </a:ext>
            </a:extLst>
          </p:cNvPr>
          <p:cNvPicPr>
            <a:picLocks noChangeAspect="1"/>
          </p:cNvPicPr>
          <p:nvPr/>
        </p:nvPicPr>
        <p:blipFill>
          <a:blip r:embed="rId6"/>
          <a:stretch>
            <a:fillRect/>
          </a:stretch>
        </p:blipFill>
        <p:spPr>
          <a:xfrm>
            <a:off x="6100713" y="1439754"/>
            <a:ext cx="5263660" cy="3518876"/>
          </a:xfrm>
          <a:prstGeom prst="rect">
            <a:avLst/>
          </a:prstGeom>
        </p:spPr>
      </p:pic>
      <p:sp>
        <p:nvSpPr>
          <p:cNvPr id="11" name="Rectangle 4">
            <a:extLst>
              <a:ext uri="{FF2B5EF4-FFF2-40B4-BE49-F238E27FC236}">
                <a16:creationId xmlns:a16="http://schemas.microsoft.com/office/drawing/2014/main" id="{895D17F1-45B4-1F45-9021-6A99AB73F765}"/>
              </a:ext>
            </a:extLst>
          </p:cNvPr>
          <p:cNvSpPr txBox="1">
            <a:spLocks noChangeArrowheads="1"/>
          </p:cNvSpPr>
          <p:nvPr/>
        </p:nvSpPr>
        <p:spPr bwMode="auto">
          <a:xfrm>
            <a:off x="993405" y="6347066"/>
            <a:ext cx="10217889"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2400" b="1" dirty="0">
                <a:solidFill>
                  <a:prstClr val="white"/>
                </a:solidFill>
                <a:latin typeface="Arial" panose="020B0604020202020204" pitchFamily="34" charset="0"/>
              </a:rPr>
              <a:t>Recording &amp; slides (English/Spanish) will be available at cvnl.org</a:t>
            </a:r>
          </a:p>
        </p:txBody>
      </p:sp>
    </p:spTree>
    <p:extLst>
      <p:ext uri="{BB962C8B-B14F-4D97-AF65-F5344CB8AC3E}">
        <p14:creationId xmlns:p14="http://schemas.microsoft.com/office/powerpoint/2010/main" val="1343857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0836" y="5181601"/>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13" name="TextBox 2">
            <a:extLst>
              <a:ext uri="{FF2B5EF4-FFF2-40B4-BE49-F238E27FC236}">
                <a16:creationId xmlns:a16="http://schemas.microsoft.com/office/drawing/2014/main" id="{1316ED4D-0C53-4DCB-B6E5-B30D61ED4779}"/>
              </a:ext>
            </a:extLst>
          </p:cNvPr>
          <p:cNvSpPr txBox="1">
            <a:spLocks noChangeArrowheads="1"/>
          </p:cNvSpPr>
          <p:nvPr/>
        </p:nvSpPr>
        <p:spPr bwMode="auto">
          <a:xfrm>
            <a:off x="5950529" y="2677272"/>
            <a:ext cx="5808021" cy="112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2">
              <a:buFont typeface="Wingdings" pitchFamily="2" charset="2"/>
              <a:buChar char="Ø"/>
            </a:pPr>
            <a:endParaRPr lang="en-US" sz="2000" dirty="0">
              <a:latin typeface="Arial" panose="020B0604020202020204" pitchFamily="34" charset="0"/>
              <a:cs typeface="Arial" panose="020B0604020202020204" pitchFamily="34" charset="0"/>
            </a:endParaRPr>
          </a:p>
          <a:p>
            <a:pPr lvl="2">
              <a:buFont typeface="Wingdings" pitchFamily="2" charset="2"/>
              <a:buChar char="Ø"/>
            </a:pPr>
            <a:endParaRPr lang="en-US" sz="2000" dirty="0">
              <a:latin typeface="Arial" panose="020B0604020202020204" pitchFamily="34" charset="0"/>
              <a:cs typeface="Arial" panose="020B0604020202020204" pitchFamily="34" charset="0"/>
            </a:endParaRPr>
          </a:p>
          <a:p>
            <a:pPr marL="914400" lvl="2" indent="0">
              <a:buNone/>
            </a:pPr>
            <a:endParaRPr lang="en-US" sz="1900" b="1" dirty="0">
              <a:latin typeface="Arial" panose="020B0604020202020204" pitchFamily="34" charset="0"/>
              <a:cs typeface="Arial" panose="020B0604020202020204" pitchFamily="34" charset="0"/>
            </a:endParaRPr>
          </a:p>
        </p:txBody>
      </p:sp>
      <p:sp>
        <p:nvSpPr>
          <p:cNvPr id="12" name="Rectangle 4">
            <a:extLst>
              <a:ext uri="{FF2B5EF4-FFF2-40B4-BE49-F238E27FC236}">
                <a16:creationId xmlns:a16="http://schemas.microsoft.com/office/drawing/2014/main" id="{D0B2F92F-D863-AB4F-97AE-C268C265A78D}"/>
              </a:ext>
            </a:extLst>
          </p:cNvPr>
          <p:cNvSpPr txBox="1">
            <a:spLocks noChangeArrowheads="1"/>
          </p:cNvSpPr>
          <p:nvPr/>
        </p:nvSpPr>
        <p:spPr bwMode="auto">
          <a:xfrm>
            <a:off x="3777799" y="4367425"/>
            <a:ext cx="4401940" cy="14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57200" fontAlgn="base">
              <a:lnSpc>
                <a:spcPct val="80000"/>
              </a:lnSpc>
              <a:spcAft>
                <a:spcPct val="0"/>
              </a:spcAft>
              <a:buNone/>
            </a:pPr>
            <a:r>
              <a:rPr lang="en-US" altLang="en-US" sz="2000" b="1" dirty="0">
                <a:latin typeface="Arial"/>
                <a:ea typeface="MS PGothic"/>
                <a:cs typeface="Arial"/>
              </a:rPr>
              <a:t>Dr. Jei Africa</a:t>
            </a:r>
          </a:p>
          <a:p>
            <a:pPr algn="ctr" defTabSz="457200" fontAlgn="base">
              <a:lnSpc>
                <a:spcPct val="80000"/>
              </a:lnSpc>
              <a:spcAft>
                <a:spcPct val="0"/>
              </a:spcAft>
              <a:buNone/>
            </a:pPr>
            <a:r>
              <a:rPr lang="en-US" altLang="en-US" sz="2000" dirty="0">
                <a:solidFill>
                  <a:prstClr val="black"/>
                </a:solidFill>
                <a:latin typeface="Arial" panose="020B0604020202020204" pitchFamily="34" charset="0"/>
              </a:rPr>
              <a:t>Director, Behavioral Health &amp; Recovery Services </a:t>
            </a:r>
          </a:p>
          <a:p>
            <a:pPr algn="ctr" defTabSz="457200" fontAlgn="base">
              <a:lnSpc>
                <a:spcPct val="80000"/>
              </a:lnSpc>
              <a:spcAft>
                <a:spcPct val="0"/>
              </a:spcAft>
              <a:buNone/>
            </a:pPr>
            <a:r>
              <a:rPr lang="en-US" altLang="en-US" sz="2000" dirty="0">
                <a:latin typeface="Arial"/>
                <a:ea typeface="MS PGothic"/>
                <a:cs typeface="Arial"/>
              </a:rPr>
              <a:t>Marin County Health and Human Services</a:t>
            </a:r>
          </a:p>
        </p:txBody>
      </p:sp>
      <p:pic>
        <p:nvPicPr>
          <p:cNvPr id="2" name="Picture 4" descr="A picture containing Teams&#10;&#10;Description automatically generated">
            <a:extLst>
              <a:ext uri="{FF2B5EF4-FFF2-40B4-BE49-F238E27FC236}">
                <a16:creationId xmlns:a16="http://schemas.microsoft.com/office/drawing/2014/main" id="{0F2C3489-0210-4167-AEB5-93748C6C55DF}"/>
              </a:ext>
            </a:extLst>
          </p:cNvPr>
          <p:cNvPicPr>
            <a:picLocks noChangeAspect="1"/>
          </p:cNvPicPr>
          <p:nvPr/>
        </p:nvPicPr>
        <p:blipFill>
          <a:blip r:embed="rId4"/>
          <a:stretch>
            <a:fillRect/>
          </a:stretch>
        </p:blipFill>
        <p:spPr>
          <a:xfrm>
            <a:off x="2633786" y="336063"/>
            <a:ext cx="6807197" cy="4534873"/>
          </a:xfrm>
          <a:prstGeom prst="rect">
            <a:avLst/>
          </a:prstGeom>
        </p:spPr>
      </p:pic>
    </p:spTree>
    <p:extLst>
      <p:ext uri="{BB962C8B-B14F-4D97-AF65-F5344CB8AC3E}">
        <p14:creationId xmlns:p14="http://schemas.microsoft.com/office/powerpoint/2010/main" val="2181265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0836" y="5181601"/>
            <a:ext cx="5193002" cy="9445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US">
              <a:solidFill>
                <a:prstClr val="black"/>
              </a:solidFill>
              <a:latin typeface="Calibri"/>
            </a:endParaRPr>
          </a:p>
        </p:txBody>
      </p:sp>
      <p:sp>
        <p:nvSpPr>
          <p:cNvPr id="13" name="TextBox 2">
            <a:extLst>
              <a:ext uri="{FF2B5EF4-FFF2-40B4-BE49-F238E27FC236}">
                <a16:creationId xmlns:a16="http://schemas.microsoft.com/office/drawing/2014/main" id="{1316ED4D-0C53-4DCB-B6E5-B30D61ED4779}"/>
              </a:ext>
            </a:extLst>
          </p:cNvPr>
          <p:cNvSpPr txBox="1">
            <a:spLocks noChangeArrowheads="1"/>
          </p:cNvSpPr>
          <p:nvPr/>
        </p:nvSpPr>
        <p:spPr bwMode="auto">
          <a:xfrm>
            <a:off x="5950529" y="2677272"/>
            <a:ext cx="5808021" cy="112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2">
              <a:buFont typeface="Wingdings" pitchFamily="2" charset="2"/>
              <a:buChar char="Ø"/>
            </a:pPr>
            <a:endParaRPr lang="en-US" sz="2000" dirty="0">
              <a:latin typeface="Arial" panose="020B0604020202020204" pitchFamily="34" charset="0"/>
              <a:cs typeface="Arial" panose="020B0604020202020204" pitchFamily="34" charset="0"/>
            </a:endParaRPr>
          </a:p>
          <a:p>
            <a:pPr lvl="2">
              <a:buFont typeface="Wingdings" pitchFamily="2" charset="2"/>
              <a:buChar char="Ø"/>
            </a:pPr>
            <a:endParaRPr lang="en-US" sz="2000" dirty="0">
              <a:latin typeface="Arial" panose="020B0604020202020204" pitchFamily="34" charset="0"/>
              <a:cs typeface="Arial" panose="020B0604020202020204" pitchFamily="34" charset="0"/>
            </a:endParaRPr>
          </a:p>
          <a:p>
            <a:pPr marL="914400" lvl="2" indent="0">
              <a:buNone/>
            </a:pPr>
            <a:endParaRPr lang="en-US" sz="1900" b="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0C6880FD-6AA2-CA42-8951-6E934B049292}"/>
              </a:ext>
            </a:extLst>
          </p:cNvPr>
          <p:cNvSpPr txBox="1">
            <a:spLocks/>
          </p:cNvSpPr>
          <p:nvPr/>
        </p:nvSpPr>
        <p:spPr bwMode="auto">
          <a:xfrm>
            <a:off x="1988343" y="582755"/>
            <a:ext cx="8215313" cy="117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775" b="1" dirty="0">
                <a:latin typeface="Arial" panose="020B0604020202020204" pitchFamily="34" charset="0"/>
                <a:cs typeface="Arial" panose="020B0604020202020204" pitchFamily="34" charset="0"/>
              </a:rPr>
              <a:t>LAND ACKNOWLEDGEMENT</a:t>
            </a:r>
          </a:p>
        </p:txBody>
      </p:sp>
      <p:sp>
        <p:nvSpPr>
          <p:cNvPr id="6" name="Content Placeholder 2">
            <a:extLst>
              <a:ext uri="{FF2B5EF4-FFF2-40B4-BE49-F238E27FC236}">
                <a16:creationId xmlns:a16="http://schemas.microsoft.com/office/drawing/2014/main" id="{E8AF9CA0-238F-E34D-AC8E-74A2BFD1197A}"/>
              </a:ext>
            </a:extLst>
          </p:cNvPr>
          <p:cNvSpPr txBox="1">
            <a:spLocks/>
          </p:cNvSpPr>
          <p:nvPr/>
        </p:nvSpPr>
        <p:spPr bwMode="auto">
          <a:xfrm>
            <a:off x="3036282" y="1578736"/>
            <a:ext cx="6119436" cy="36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Marin sits upon </a:t>
            </a:r>
            <a:r>
              <a:rPr lang="en-US" sz="2400" dirty="0" err="1">
                <a:latin typeface="Arial" panose="020B0604020202020204" pitchFamily="34" charset="0"/>
                <a:cs typeface="Arial" panose="020B0604020202020204" pitchFamily="34" charset="0"/>
              </a:rPr>
              <a:t>Me-wuk</a:t>
            </a:r>
            <a:r>
              <a:rPr lang="en-US" sz="2400" dirty="0">
                <a:latin typeface="Arial" panose="020B0604020202020204" pitchFamily="34" charset="0"/>
                <a:cs typeface="Arial" panose="020B0604020202020204" pitchFamily="34" charset="0"/>
              </a:rPr>
              <a:t> (Coastal Miwok);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all of us in the US are on indigenous land.</a:t>
            </a:r>
          </a:p>
        </p:txBody>
      </p:sp>
      <p:sp>
        <p:nvSpPr>
          <p:cNvPr id="7" name="TextBox 6">
            <a:extLst>
              <a:ext uri="{FF2B5EF4-FFF2-40B4-BE49-F238E27FC236}">
                <a16:creationId xmlns:a16="http://schemas.microsoft.com/office/drawing/2014/main" id="{1BB4D083-517A-174C-921E-E5F93BBAEC13}"/>
              </a:ext>
            </a:extLst>
          </p:cNvPr>
          <p:cNvSpPr txBox="1"/>
          <p:nvPr/>
        </p:nvSpPr>
        <p:spPr>
          <a:xfrm>
            <a:off x="8770381" y="5562525"/>
            <a:ext cx="3129698"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35" hangingPunct="0"/>
            <a:r>
              <a:rPr lang="en-US" sz="1400" b="1" kern="0" dirty="0">
                <a:latin typeface="Avenir Light"/>
                <a:sym typeface="Avenir Light"/>
              </a:rPr>
              <a:t>Jei Africa at jafrica@marincounty.org</a:t>
            </a:r>
          </a:p>
        </p:txBody>
      </p:sp>
    </p:spTree>
    <p:extLst>
      <p:ext uri="{BB962C8B-B14F-4D97-AF65-F5344CB8AC3E}">
        <p14:creationId xmlns:p14="http://schemas.microsoft.com/office/powerpoint/2010/main" val="1781466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13008</TotalTime>
  <Words>2036</Words>
  <Application>Microsoft Macintosh PowerPoint</Application>
  <PresentationFormat>Widescreen</PresentationFormat>
  <Paragraphs>273</Paragraphs>
  <Slides>34</Slides>
  <Notes>23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Arial</vt:lpstr>
      <vt:lpstr>Avenir Heavy</vt:lpstr>
      <vt:lpstr>Avenir Light</vt:lpstr>
      <vt:lpstr>Calibri</vt:lpstr>
      <vt:lpstr>Helvetica</vt:lpstr>
      <vt:lpstr>Wingdings</vt:lpstr>
      <vt:lpstr>Office Theme</vt:lpstr>
      <vt:lpstr>1_Office Theme</vt:lpstr>
      <vt:lpstr>3_Office Theme</vt:lpstr>
      <vt:lpstr> Stronger Together Webinar Series</vt:lpstr>
      <vt:lpstr>  Mental Health and Employee Well-Being During Covid-19</vt:lpstr>
      <vt:lpstr> Stronger Together Webinar Series</vt:lpstr>
      <vt:lpstr>PowerPoint Presentation</vt:lpstr>
      <vt:lpstr>Tech Tips</vt:lpstr>
      <vt:lpstr>Tech Tips</vt:lpstr>
      <vt:lpstr>Mental Health and Employee Well-Being  During Covid-19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lpstr>Additional Resources</vt:lpstr>
      <vt:lpstr>Additional Resources</vt:lpstr>
      <vt:lpstr>PowerPoint Presentation</vt:lpstr>
      <vt:lpstr>PowerPoint Presentation</vt:lpstr>
      <vt:lpstr>Thanks for Joining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Kunkle, Lindsay (FCCHA qr)</dc:creator>
  <cp:lastModifiedBy>Edna Siljdedic</cp:lastModifiedBy>
  <cp:revision>1195</cp:revision>
  <dcterms:created xsi:type="dcterms:W3CDTF">2019-09-24T16:32:48Z</dcterms:created>
  <dcterms:modified xsi:type="dcterms:W3CDTF">2022-06-06T21:42:29Z</dcterms:modified>
</cp:coreProperties>
</file>